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Chocolates" charset="1" panose="02000503020000020003"/>
      <p:regular r:id="rId10"/>
    </p:embeddedFont>
    <p:embeddedFont>
      <p:font typeface="TT Chocolates Bold" charset="1" panose="02000803020000020003"/>
      <p:regular r:id="rId11"/>
    </p:embeddedFont>
    <p:embeddedFont>
      <p:font typeface="TT Chocolates Italics" charset="1" panose="02000503020000090003"/>
      <p:regular r:id="rId12"/>
    </p:embeddedFont>
    <p:embeddedFont>
      <p:font typeface="TT Chocolates Bold Italics" charset="1" panose="02000803030000090003"/>
      <p:regular r:id="rId13"/>
    </p:embeddedFont>
    <p:embeddedFont>
      <p:font typeface="TT Chocolates Extra-Light" charset="1" panose="02000503030000020003"/>
      <p:regular r:id="rId14"/>
    </p:embeddedFont>
    <p:embeddedFont>
      <p:font typeface="TT Chocolates Extra-Light Italics" charset="1" panose="02000503030000090003"/>
      <p:regular r:id="rId15"/>
    </p:embeddedFont>
    <p:embeddedFont>
      <p:font typeface="TT Chocolates Light Italics" charset="1" panose="02000503030000090003"/>
      <p:regular r:id="rId16"/>
    </p:embeddedFont>
    <p:embeddedFont>
      <p:font typeface="TT Chocolates Ultra-Bold" charset="1" panose="02000903040000020003"/>
      <p:regular r:id="rId17"/>
    </p:embeddedFont>
    <p:embeddedFont>
      <p:font typeface="TT Chocolates Ultra-Bold Italics" charset="1" panose="02000903050000090003"/>
      <p:regular r:id="rId18"/>
    </p:embeddedFont>
    <p:embeddedFont>
      <p:font typeface="Be Vietnam" charset="1" panose="00000500000000000000"/>
      <p:regular r:id="rId19"/>
    </p:embeddedFont>
    <p:embeddedFont>
      <p:font typeface="Be Vietnam Italics" charset="1" panose="00000500000000000000"/>
      <p:regular r:id="rId20"/>
    </p:embeddedFont>
    <p:embeddedFont>
      <p:font typeface="Be Vietnam Thin" charset="1" panose="00000200000000000000"/>
      <p:regular r:id="rId21"/>
    </p:embeddedFont>
    <p:embeddedFont>
      <p:font typeface="Be Vietnam Thin Italics" charset="1" panose="00000300000000000000"/>
      <p:regular r:id="rId22"/>
    </p:embeddedFont>
    <p:embeddedFont>
      <p:font typeface="Be Vietnam Medium" charset="1" panose="00000600000000000000"/>
      <p:regular r:id="rId23"/>
    </p:embeddedFont>
    <p:embeddedFont>
      <p:font typeface="Be Vietnam Medium Italics" charset="1" panose="00000600000000000000"/>
      <p:regular r:id="rId24"/>
    </p:embeddedFont>
    <p:embeddedFont>
      <p:font typeface="Be Vietnam Ultra-Bold" charset="1" panose="00000900000000000000"/>
      <p:regular r:id="rId25"/>
    </p:embeddedFont>
    <p:embeddedFont>
      <p:font typeface="Be Vietnam Ultra-Bold Italics" charset="1" panose="000009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689571">
            <a:off x="12939732" y="-1577438"/>
            <a:ext cx="3086100" cy="7144088"/>
            <a:chOff x="0" y="0"/>
            <a:chExt cx="812800" cy="1881571"/>
          </a:xfrm>
        </p:grpSpPr>
        <p:sp>
          <p:nvSpPr>
            <p:cNvPr name="Freeform 4" id="4"/>
            <p:cNvSpPr/>
            <p:nvPr/>
          </p:nvSpPr>
          <p:spPr>
            <a:xfrm flipH="false" flipV="false" rot="0">
              <a:off x="0" y="0"/>
              <a:ext cx="812800" cy="1881571"/>
            </a:xfrm>
            <a:custGeom>
              <a:avLst/>
              <a:gdLst/>
              <a:ahLst/>
              <a:cxnLst/>
              <a:rect r="r" b="b" t="t" l="l"/>
              <a:pathLst>
                <a:path h="1881571" w="812800">
                  <a:moveTo>
                    <a:pt x="0" y="0"/>
                  </a:moveTo>
                  <a:lnTo>
                    <a:pt x="812800" y="0"/>
                  </a:lnTo>
                  <a:lnTo>
                    <a:pt x="812800" y="1881571"/>
                  </a:lnTo>
                  <a:lnTo>
                    <a:pt x="0" y="1881571"/>
                  </a:lnTo>
                  <a:close/>
                </a:path>
              </a:pathLst>
            </a:custGeom>
            <a:solidFill>
              <a:srgbClr val="262262"/>
            </a:solidFill>
          </p:spPr>
        </p:sp>
        <p:sp>
          <p:nvSpPr>
            <p:cNvPr name="TextBox 5" id="5"/>
            <p:cNvSpPr txBox="true"/>
            <p:nvPr/>
          </p:nvSpPr>
          <p:spPr>
            <a:xfrm>
              <a:off x="0" y="-47625"/>
              <a:ext cx="812800" cy="1929196"/>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true" rot="0">
            <a:off x="11582150" y="-457538"/>
            <a:ext cx="7026757" cy="11202077"/>
          </a:xfrm>
          <a:custGeom>
            <a:avLst/>
            <a:gdLst/>
            <a:ahLst/>
            <a:cxnLst/>
            <a:rect r="r" b="b" t="t" l="l"/>
            <a:pathLst>
              <a:path h="11202077" w="7026757">
                <a:moveTo>
                  <a:pt x="0" y="11202076"/>
                </a:moveTo>
                <a:lnTo>
                  <a:pt x="7026757" y="11202076"/>
                </a:lnTo>
                <a:lnTo>
                  <a:pt x="7026757" y="0"/>
                </a:lnTo>
                <a:lnTo>
                  <a:pt x="0" y="0"/>
                </a:lnTo>
                <a:lnTo>
                  <a:pt x="0" y="1120207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255401" y="3069357"/>
            <a:ext cx="11132996" cy="4148287"/>
            <a:chOff x="0" y="0"/>
            <a:chExt cx="3498255" cy="1303491"/>
          </a:xfrm>
        </p:grpSpPr>
        <p:sp>
          <p:nvSpPr>
            <p:cNvPr name="Freeform 8" id="8"/>
            <p:cNvSpPr/>
            <p:nvPr/>
          </p:nvSpPr>
          <p:spPr>
            <a:xfrm flipH="false" flipV="false" rot="0">
              <a:off x="0" y="0"/>
              <a:ext cx="3498255" cy="1303491"/>
            </a:xfrm>
            <a:custGeom>
              <a:avLst/>
              <a:gdLst/>
              <a:ahLst/>
              <a:cxnLst/>
              <a:rect r="r" b="b" t="t" l="l"/>
              <a:pathLst>
                <a:path h="1303491" w="3498255">
                  <a:moveTo>
                    <a:pt x="9736" y="0"/>
                  </a:moveTo>
                  <a:lnTo>
                    <a:pt x="3488519" y="0"/>
                  </a:lnTo>
                  <a:cubicBezTo>
                    <a:pt x="3493896" y="0"/>
                    <a:pt x="3498255" y="4359"/>
                    <a:pt x="3498255" y="9736"/>
                  </a:cubicBezTo>
                  <a:lnTo>
                    <a:pt x="3498255" y="1293756"/>
                  </a:lnTo>
                  <a:cubicBezTo>
                    <a:pt x="3498255" y="1299132"/>
                    <a:pt x="3493896" y="1303491"/>
                    <a:pt x="3488519" y="1303491"/>
                  </a:cubicBezTo>
                  <a:lnTo>
                    <a:pt x="9736" y="1303491"/>
                  </a:lnTo>
                  <a:cubicBezTo>
                    <a:pt x="4359" y="1303491"/>
                    <a:pt x="0" y="1299132"/>
                    <a:pt x="0" y="1293756"/>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sp>
        <p:sp>
          <p:nvSpPr>
            <p:cNvPr name="TextBox 9" id="9"/>
            <p:cNvSpPr txBox="true"/>
            <p:nvPr/>
          </p:nvSpPr>
          <p:spPr>
            <a:xfrm>
              <a:off x="0" y="-47625"/>
              <a:ext cx="3498255" cy="1351116"/>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255401" y="2952391"/>
            <a:ext cx="11132996" cy="3880479"/>
          </a:xfrm>
          <a:prstGeom prst="rect">
            <a:avLst/>
          </a:prstGeom>
        </p:spPr>
        <p:txBody>
          <a:bodyPr anchor="t" rtlCol="false" tIns="0" lIns="0" bIns="0" rIns="0">
            <a:spAutoFit/>
          </a:bodyPr>
          <a:lstStyle/>
          <a:p>
            <a:pPr algn="ctr">
              <a:lnSpc>
                <a:spcPts val="15540"/>
              </a:lnSpc>
            </a:pPr>
            <a:r>
              <a:rPr lang="en-US" sz="11100">
                <a:solidFill>
                  <a:srgbClr val="33326B"/>
                </a:solidFill>
                <a:latin typeface="TT Chocolates Bold"/>
              </a:rPr>
              <a:t>FACIAL </a:t>
            </a:r>
          </a:p>
          <a:p>
            <a:pPr algn="ctr">
              <a:lnSpc>
                <a:spcPts val="15540"/>
              </a:lnSpc>
              <a:spcBef>
                <a:spcPct val="0"/>
              </a:spcBef>
            </a:pPr>
            <a:r>
              <a:rPr lang="en-US" sz="11100">
                <a:solidFill>
                  <a:srgbClr val="33326B"/>
                </a:solidFill>
                <a:latin typeface="TT Chocolates Bold"/>
              </a:rPr>
              <a:t>IDENTIFICATION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pic>
        <p:nvPicPr>
          <p:cNvPr name="Picture 3" id="3"/>
          <p:cNvPicPr>
            <a:picLocks noChangeAspect="true"/>
          </p:cNvPicPr>
          <p:nvPr/>
        </p:nvPicPr>
        <p:blipFill>
          <a:blip r:embed="rId3"/>
          <a:stretch>
            <a:fillRect/>
          </a:stretch>
        </p:blipFill>
        <p:spPr>
          <a:xfrm rot="0">
            <a:off x="6069136" y="5244249"/>
            <a:ext cx="4040896" cy="2357189"/>
          </a:xfrm>
          <a:prstGeom prst="rect">
            <a:avLst/>
          </a:prstGeom>
        </p:spPr>
      </p:pic>
      <p:grpSp>
        <p:nvGrpSpPr>
          <p:cNvPr name="Group 4" id="4"/>
          <p:cNvGrpSpPr/>
          <p:nvPr/>
        </p:nvGrpSpPr>
        <p:grpSpPr>
          <a:xfrm rot="0">
            <a:off x="4203886" y="2078763"/>
            <a:ext cx="11631813" cy="2226594"/>
            <a:chOff x="0" y="0"/>
            <a:chExt cx="3654995" cy="699649"/>
          </a:xfrm>
        </p:grpSpPr>
        <p:sp>
          <p:nvSpPr>
            <p:cNvPr name="Freeform 5" id="5"/>
            <p:cNvSpPr/>
            <p:nvPr/>
          </p:nvSpPr>
          <p:spPr>
            <a:xfrm flipH="false" flipV="false" rot="0">
              <a:off x="0" y="0"/>
              <a:ext cx="3654995" cy="699649"/>
            </a:xfrm>
            <a:custGeom>
              <a:avLst/>
              <a:gdLst/>
              <a:ahLst/>
              <a:cxnLst/>
              <a:rect r="r" b="b" t="t" l="l"/>
              <a:pathLst>
                <a:path h="699649" w="3654995">
                  <a:moveTo>
                    <a:pt x="9318" y="0"/>
                  </a:moveTo>
                  <a:lnTo>
                    <a:pt x="3645677" y="0"/>
                  </a:lnTo>
                  <a:cubicBezTo>
                    <a:pt x="3648148" y="0"/>
                    <a:pt x="3650518" y="982"/>
                    <a:pt x="3652265" y="2729"/>
                  </a:cubicBezTo>
                  <a:cubicBezTo>
                    <a:pt x="3654013" y="4477"/>
                    <a:pt x="3654995" y="6847"/>
                    <a:pt x="3654995" y="9318"/>
                  </a:cubicBezTo>
                  <a:lnTo>
                    <a:pt x="3654995" y="690331"/>
                  </a:lnTo>
                  <a:cubicBezTo>
                    <a:pt x="3654995" y="692803"/>
                    <a:pt x="3654013" y="695173"/>
                    <a:pt x="3652265" y="696920"/>
                  </a:cubicBezTo>
                  <a:cubicBezTo>
                    <a:pt x="3650518" y="698668"/>
                    <a:pt x="3648148" y="699649"/>
                    <a:pt x="3645677" y="699649"/>
                  </a:cubicBezTo>
                  <a:lnTo>
                    <a:pt x="9318" y="699649"/>
                  </a:lnTo>
                  <a:cubicBezTo>
                    <a:pt x="6847" y="699649"/>
                    <a:pt x="4477" y="698668"/>
                    <a:pt x="2729" y="696920"/>
                  </a:cubicBezTo>
                  <a:cubicBezTo>
                    <a:pt x="982" y="695173"/>
                    <a:pt x="0" y="692803"/>
                    <a:pt x="0" y="690331"/>
                  </a:cubicBezTo>
                  <a:lnTo>
                    <a:pt x="0" y="9318"/>
                  </a:lnTo>
                  <a:cubicBezTo>
                    <a:pt x="0" y="6847"/>
                    <a:pt x="982" y="4477"/>
                    <a:pt x="2729" y="2729"/>
                  </a:cubicBezTo>
                  <a:cubicBezTo>
                    <a:pt x="4477" y="982"/>
                    <a:pt x="6847" y="0"/>
                    <a:pt x="9318" y="0"/>
                  </a:cubicBezTo>
                  <a:close/>
                </a:path>
              </a:pathLst>
            </a:custGeom>
            <a:solidFill>
              <a:srgbClr val="000000">
                <a:alpha val="0"/>
              </a:srgbClr>
            </a:solidFill>
            <a:ln w="95250" cap="sq">
              <a:solidFill>
                <a:srgbClr val="195759"/>
              </a:solidFill>
              <a:prstDash val="solid"/>
              <a:miter/>
            </a:ln>
          </p:spPr>
        </p:sp>
        <p:sp>
          <p:nvSpPr>
            <p:cNvPr name="TextBox 6" id="6"/>
            <p:cNvSpPr txBox="true"/>
            <p:nvPr/>
          </p:nvSpPr>
          <p:spPr>
            <a:xfrm>
              <a:off x="0" y="-47625"/>
              <a:ext cx="3654995" cy="747274"/>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4203886" y="2626519"/>
            <a:ext cx="11631813" cy="1150132"/>
          </a:xfrm>
          <a:prstGeom prst="rect">
            <a:avLst/>
          </a:prstGeom>
        </p:spPr>
        <p:txBody>
          <a:bodyPr anchor="t" rtlCol="false" tIns="0" lIns="0" bIns="0" rIns="0">
            <a:spAutoFit/>
          </a:bodyPr>
          <a:lstStyle/>
          <a:p>
            <a:pPr algn="ctr">
              <a:lnSpc>
                <a:spcPts val="8716"/>
              </a:lnSpc>
            </a:pPr>
            <a:r>
              <a:rPr lang="en-US" sz="8462" spc="270">
                <a:solidFill>
                  <a:srgbClr val="01003B"/>
                </a:solidFill>
                <a:latin typeface="Be Vietnam Ultra-Bold"/>
              </a:rPr>
              <a:t>CNN</a:t>
            </a:r>
          </a:p>
        </p:txBody>
      </p:sp>
      <p:sp>
        <p:nvSpPr>
          <p:cNvPr name="Freeform 8" id="8"/>
          <p:cNvSpPr/>
          <p:nvPr/>
        </p:nvSpPr>
        <p:spPr>
          <a:xfrm flipH="false" flipV="true" rot="-10800000">
            <a:off x="-2529274" y="-408557"/>
            <a:ext cx="6733160" cy="10734023"/>
          </a:xfrm>
          <a:custGeom>
            <a:avLst/>
            <a:gdLst/>
            <a:ahLst/>
            <a:cxnLst/>
            <a:rect r="r" b="b" t="t" l="l"/>
            <a:pathLst>
              <a:path h="10734023" w="6733160">
                <a:moveTo>
                  <a:pt x="0" y="10734023"/>
                </a:moveTo>
                <a:lnTo>
                  <a:pt x="6733160" y="10734023"/>
                </a:lnTo>
                <a:lnTo>
                  <a:pt x="6733160" y="0"/>
                </a:lnTo>
                <a:lnTo>
                  <a:pt x="0" y="0"/>
                </a:lnTo>
                <a:lnTo>
                  <a:pt x="0" y="1073402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2316256"/>
            <a:ext cx="19615407" cy="2921592"/>
            <a:chOff x="0" y="0"/>
            <a:chExt cx="5166198" cy="769473"/>
          </a:xfrm>
        </p:grpSpPr>
        <p:sp>
          <p:nvSpPr>
            <p:cNvPr name="Freeform 10" id="10"/>
            <p:cNvSpPr/>
            <p:nvPr/>
          </p:nvSpPr>
          <p:spPr>
            <a:xfrm flipH="false" flipV="false" rot="0">
              <a:off x="0" y="0"/>
              <a:ext cx="5166198" cy="769473"/>
            </a:xfrm>
            <a:custGeom>
              <a:avLst/>
              <a:gdLst/>
              <a:ahLst/>
              <a:cxnLst/>
              <a:rect r="r" b="b" t="t" l="l"/>
              <a:pathLst>
                <a:path h="769473" w="5166198">
                  <a:moveTo>
                    <a:pt x="0" y="0"/>
                  </a:moveTo>
                  <a:lnTo>
                    <a:pt x="5166198" y="0"/>
                  </a:lnTo>
                  <a:lnTo>
                    <a:pt x="5166198" y="769473"/>
                  </a:lnTo>
                  <a:lnTo>
                    <a:pt x="0" y="769473"/>
                  </a:lnTo>
                  <a:close/>
                </a:path>
              </a:pathLst>
            </a:custGeom>
            <a:solidFill>
              <a:srgbClr val="195759"/>
            </a:solidFill>
          </p:spPr>
        </p:sp>
        <p:sp>
          <p:nvSpPr>
            <p:cNvPr name="TextBox 11" id="11"/>
            <p:cNvSpPr txBox="true"/>
            <p:nvPr/>
          </p:nvSpPr>
          <p:spPr>
            <a:xfrm>
              <a:off x="0" y="-47625"/>
              <a:ext cx="5166198" cy="817098"/>
            </a:xfrm>
            <a:prstGeom prst="rect">
              <a:avLst/>
            </a:prstGeom>
          </p:spPr>
          <p:txBody>
            <a:bodyPr anchor="ctr" rtlCol="false" tIns="50800" lIns="50800" bIns="50800" rIns="50800"/>
            <a:lstStyle/>
            <a:p>
              <a:pPr algn="ctr">
                <a:lnSpc>
                  <a:spcPts val="2800"/>
                </a:lnSpc>
              </a:pPr>
            </a:p>
          </p:txBody>
        </p:sp>
      </p:grpSp>
      <p:pic>
        <p:nvPicPr>
          <p:cNvPr name="Picture 12" id="12"/>
          <p:cNvPicPr>
            <a:picLocks noChangeAspect="true"/>
          </p:cNvPicPr>
          <p:nvPr/>
        </p:nvPicPr>
        <p:blipFill>
          <a:blip r:embed="rId6"/>
          <a:stretch>
            <a:fillRect/>
          </a:stretch>
        </p:blipFill>
        <p:spPr>
          <a:xfrm rot="0">
            <a:off x="1963767" y="5244249"/>
            <a:ext cx="4040896" cy="2357189"/>
          </a:xfrm>
          <a:prstGeom prst="rect">
            <a:avLst/>
          </a:prstGeom>
        </p:spPr>
      </p:pic>
      <p:pic>
        <p:nvPicPr>
          <p:cNvPr name="Picture 13" id="13"/>
          <p:cNvPicPr>
            <a:picLocks noChangeAspect="true"/>
          </p:cNvPicPr>
          <p:nvPr/>
        </p:nvPicPr>
        <p:blipFill>
          <a:blip r:embed="rId7"/>
          <a:stretch>
            <a:fillRect/>
          </a:stretch>
        </p:blipFill>
        <p:spPr>
          <a:xfrm rot="0">
            <a:off x="10169974" y="5244249"/>
            <a:ext cx="4040896" cy="2357189"/>
          </a:xfrm>
          <a:prstGeom prst="rect">
            <a:avLst/>
          </a:prstGeom>
        </p:spPr>
      </p:pic>
      <p:sp>
        <p:nvSpPr>
          <p:cNvPr name="TextBox 14" id="14"/>
          <p:cNvSpPr txBox="true"/>
          <p:nvPr/>
        </p:nvSpPr>
        <p:spPr>
          <a:xfrm rot="0">
            <a:off x="6282626" y="7557157"/>
            <a:ext cx="3613915"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LDA followed by KNN</a:t>
            </a:r>
          </a:p>
        </p:txBody>
      </p:sp>
      <p:sp>
        <p:nvSpPr>
          <p:cNvPr name="TextBox 15" id="15"/>
          <p:cNvSpPr txBox="true"/>
          <p:nvPr/>
        </p:nvSpPr>
        <p:spPr>
          <a:xfrm rot="0">
            <a:off x="10380806" y="7557157"/>
            <a:ext cx="3619232" cy="925387"/>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LDA followed by SVM</a:t>
            </a:r>
          </a:p>
          <a:p>
            <a:pPr algn="ctr">
              <a:lnSpc>
                <a:spcPts val="3718"/>
              </a:lnSpc>
            </a:pPr>
            <a:r>
              <a:rPr lang="en-US" sz="2796">
                <a:solidFill>
                  <a:srgbClr val="01003B"/>
                </a:solidFill>
                <a:latin typeface="Be Vietnam Ultra-Bold"/>
              </a:rPr>
              <a:t>: linear</a:t>
            </a:r>
          </a:p>
        </p:txBody>
      </p:sp>
      <p:pic>
        <p:nvPicPr>
          <p:cNvPr name="Picture 16" id="16"/>
          <p:cNvPicPr>
            <a:picLocks noChangeAspect="true"/>
          </p:cNvPicPr>
          <p:nvPr/>
        </p:nvPicPr>
        <p:blipFill>
          <a:blip r:embed="rId8"/>
          <a:stretch>
            <a:fillRect/>
          </a:stretch>
        </p:blipFill>
        <p:spPr>
          <a:xfrm rot="0">
            <a:off x="14270812" y="5244249"/>
            <a:ext cx="4040896" cy="2357189"/>
          </a:xfrm>
          <a:prstGeom prst="rect">
            <a:avLst/>
          </a:prstGeom>
        </p:spPr>
      </p:pic>
      <p:sp>
        <p:nvSpPr>
          <p:cNvPr name="TextBox 17" id="17"/>
          <p:cNvSpPr txBox="true"/>
          <p:nvPr/>
        </p:nvSpPr>
        <p:spPr>
          <a:xfrm rot="0">
            <a:off x="14451036" y="7557157"/>
            <a:ext cx="3680447"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ANN</a:t>
            </a:r>
          </a:p>
        </p:txBody>
      </p:sp>
      <p:sp>
        <p:nvSpPr>
          <p:cNvPr name="TextBox 18" id="18"/>
          <p:cNvSpPr txBox="true"/>
          <p:nvPr/>
        </p:nvSpPr>
        <p:spPr>
          <a:xfrm rot="0">
            <a:off x="2177257" y="7580238"/>
            <a:ext cx="3613915"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KNN</a:t>
            </a:r>
          </a:p>
        </p:txBody>
      </p:sp>
      <p:sp>
        <p:nvSpPr>
          <p:cNvPr name="Freeform 19" id="19"/>
          <p:cNvSpPr/>
          <p:nvPr/>
        </p:nvSpPr>
        <p:spPr>
          <a:xfrm flipH="false" flipV="false" rot="0">
            <a:off x="4583885" y="2588417"/>
            <a:ext cx="1207287" cy="1207287"/>
          </a:xfrm>
          <a:custGeom>
            <a:avLst/>
            <a:gdLst/>
            <a:ahLst/>
            <a:cxnLst/>
            <a:rect r="r" b="b" t="t" l="l"/>
            <a:pathLst>
              <a:path h="1207287" w="1207287">
                <a:moveTo>
                  <a:pt x="0" y="0"/>
                </a:moveTo>
                <a:lnTo>
                  <a:pt x="1207287" y="0"/>
                </a:lnTo>
                <a:lnTo>
                  <a:pt x="1207287" y="1207287"/>
                </a:lnTo>
                <a:lnTo>
                  <a:pt x="0" y="12072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5400000">
            <a:off x="-10782321" y="4902386"/>
            <a:ext cx="24012912" cy="7628483"/>
            <a:chOff x="0" y="0"/>
            <a:chExt cx="6324388" cy="2009148"/>
          </a:xfrm>
        </p:grpSpPr>
        <p:sp>
          <p:nvSpPr>
            <p:cNvPr name="Freeform 4" id="4"/>
            <p:cNvSpPr/>
            <p:nvPr/>
          </p:nvSpPr>
          <p:spPr>
            <a:xfrm flipH="false" flipV="false" rot="0">
              <a:off x="0" y="0"/>
              <a:ext cx="6324388" cy="2009148"/>
            </a:xfrm>
            <a:custGeom>
              <a:avLst/>
              <a:gdLst/>
              <a:ahLst/>
              <a:cxnLst/>
              <a:rect r="r" b="b" t="t" l="l"/>
              <a:pathLst>
                <a:path h="2009148" w="6324388">
                  <a:moveTo>
                    <a:pt x="0" y="0"/>
                  </a:moveTo>
                  <a:lnTo>
                    <a:pt x="6324388" y="0"/>
                  </a:lnTo>
                  <a:lnTo>
                    <a:pt x="6324388" y="2009148"/>
                  </a:lnTo>
                  <a:lnTo>
                    <a:pt x="0" y="2009148"/>
                  </a:lnTo>
                  <a:close/>
                </a:path>
              </a:pathLst>
            </a:custGeom>
            <a:solidFill>
              <a:srgbClr val="195759"/>
            </a:solidFill>
          </p:spPr>
        </p:sp>
        <p:sp>
          <p:nvSpPr>
            <p:cNvPr name="TextBox 5" id="5"/>
            <p:cNvSpPr txBox="true"/>
            <p:nvPr/>
          </p:nvSpPr>
          <p:spPr>
            <a:xfrm>
              <a:off x="0" y="-47625"/>
              <a:ext cx="6324388" cy="20567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8100000">
            <a:off x="13520930" y="-3509309"/>
            <a:ext cx="4742111" cy="474211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5400000"/>
            </a:gra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8100000">
            <a:off x="16119176" y="1722797"/>
            <a:ext cx="2103985" cy="210398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true">
              <a:gsLst>
                <a:gs pos="0">
                  <a:srgbClr val="48CFAE">
                    <a:alpha val="100000"/>
                  </a:srgbClr>
                </a:gs>
                <a:gs pos="100000">
                  <a:srgbClr val="006D83">
                    <a:alpha val="100000"/>
                  </a:srgbClr>
                </a:gs>
              </a:gsLst>
              <a:lin ang="5400000"/>
            </a:gra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8789704" y="1019175"/>
            <a:ext cx="7830580" cy="1430461"/>
          </a:xfrm>
          <a:prstGeom prst="rect">
            <a:avLst/>
          </a:prstGeom>
        </p:spPr>
        <p:txBody>
          <a:bodyPr anchor="t" rtlCol="false" tIns="0" lIns="0" bIns="0" rIns="0">
            <a:spAutoFit/>
          </a:bodyPr>
          <a:lstStyle/>
          <a:p>
            <a:pPr>
              <a:lnSpc>
                <a:spcPts val="11338"/>
              </a:lnSpc>
            </a:pPr>
            <a:r>
              <a:rPr lang="en-US" sz="9370">
                <a:solidFill>
                  <a:srgbClr val="01003B"/>
                </a:solidFill>
                <a:latin typeface="Be Vietnam Bold"/>
              </a:rPr>
              <a:t>CONCLUSION</a:t>
            </a:r>
          </a:p>
        </p:txBody>
      </p:sp>
      <p:grpSp>
        <p:nvGrpSpPr>
          <p:cNvPr name="Group 13" id="13"/>
          <p:cNvGrpSpPr/>
          <p:nvPr/>
        </p:nvGrpSpPr>
        <p:grpSpPr>
          <a:xfrm rot="-2700000">
            <a:off x="18312959" y="-1232802"/>
            <a:ext cx="4742111" cy="47421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0"/>
            </a:gra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8100000">
            <a:off x="16677587" y="644672"/>
            <a:ext cx="987162" cy="98716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5400000">
            <a:off x="139757" y="1114854"/>
            <a:ext cx="9137052" cy="8162842"/>
            <a:chOff x="0" y="0"/>
            <a:chExt cx="3529777" cy="3153425"/>
          </a:xfrm>
        </p:grpSpPr>
        <p:sp>
          <p:nvSpPr>
            <p:cNvPr name="Freeform 20" id="20"/>
            <p:cNvSpPr/>
            <p:nvPr/>
          </p:nvSpPr>
          <p:spPr>
            <a:xfrm flipH="false" flipV="false" rot="0">
              <a:off x="0" y="0"/>
              <a:ext cx="3529777" cy="3153425"/>
            </a:xfrm>
            <a:custGeom>
              <a:avLst/>
              <a:gdLst/>
              <a:ahLst/>
              <a:cxnLst/>
              <a:rect r="r" b="b" t="t" l="l"/>
              <a:pathLst>
                <a:path h="3153425" w="3529777">
                  <a:moveTo>
                    <a:pt x="11862" y="0"/>
                  </a:moveTo>
                  <a:lnTo>
                    <a:pt x="3517914" y="0"/>
                  </a:lnTo>
                  <a:cubicBezTo>
                    <a:pt x="3524466" y="0"/>
                    <a:pt x="3529777" y="5311"/>
                    <a:pt x="3529777" y="11862"/>
                  </a:cubicBezTo>
                  <a:lnTo>
                    <a:pt x="3529777" y="3141563"/>
                  </a:lnTo>
                  <a:cubicBezTo>
                    <a:pt x="3529777" y="3144709"/>
                    <a:pt x="3528527" y="3147726"/>
                    <a:pt x="3526303" y="3149951"/>
                  </a:cubicBezTo>
                  <a:cubicBezTo>
                    <a:pt x="3524078" y="3152176"/>
                    <a:pt x="3521061" y="3153425"/>
                    <a:pt x="3517914" y="3153425"/>
                  </a:cubicBezTo>
                  <a:lnTo>
                    <a:pt x="11862" y="3153425"/>
                  </a:lnTo>
                  <a:cubicBezTo>
                    <a:pt x="8716" y="3153425"/>
                    <a:pt x="5699" y="3152176"/>
                    <a:pt x="3474" y="3149951"/>
                  </a:cubicBezTo>
                  <a:cubicBezTo>
                    <a:pt x="1250" y="3147726"/>
                    <a:pt x="0" y="3144709"/>
                    <a:pt x="0" y="3141563"/>
                  </a:cubicBezTo>
                  <a:lnTo>
                    <a:pt x="0" y="11862"/>
                  </a:lnTo>
                  <a:cubicBezTo>
                    <a:pt x="0" y="8716"/>
                    <a:pt x="1250" y="5699"/>
                    <a:pt x="3474" y="3474"/>
                  </a:cubicBezTo>
                  <a:cubicBezTo>
                    <a:pt x="5699" y="1250"/>
                    <a:pt x="8716" y="0"/>
                    <a:pt x="11862" y="0"/>
                  </a:cubicBezTo>
                  <a:close/>
                </a:path>
              </a:pathLst>
            </a:custGeom>
            <a:solidFill>
              <a:srgbClr val="FFFFFF"/>
            </a:solidFill>
            <a:ln w="104775" cap="sq">
              <a:solidFill>
                <a:srgbClr val="48CFAE"/>
              </a:solidFill>
              <a:prstDash val="solid"/>
              <a:miter/>
            </a:ln>
          </p:spPr>
        </p:sp>
        <p:sp>
          <p:nvSpPr>
            <p:cNvPr name="TextBox 21" id="21"/>
            <p:cNvSpPr txBox="true"/>
            <p:nvPr/>
          </p:nvSpPr>
          <p:spPr>
            <a:xfrm>
              <a:off x="0" y="-47625"/>
              <a:ext cx="3529777" cy="3201050"/>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700692" y="1623036"/>
            <a:ext cx="8015182" cy="6883763"/>
          </a:xfrm>
          <a:custGeom>
            <a:avLst/>
            <a:gdLst/>
            <a:ahLst/>
            <a:cxnLst/>
            <a:rect r="r" b="b" t="t" l="l"/>
            <a:pathLst>
              <a:path h="6883763" w="8015182">
                <a:moveTo>
                  <a:pt x="0" y="0"/>
                </a:moveTo>
                <a:lnTo>
                  <a:pt x="8015182" y="0"/>
                </a:lnTo>
                <a:lnTo>
                  <a:pt x="8015182" y="6883763"/>
                </a:lnTo>
                <a:lnTo>
                  <a:pt x="0" y="6883763"/>
                </a:lnTo>
                <a:lnTo>
                  <a:pt x="0" y="0"/>
                </a:lnTo>
                <a:close/>
              </a:path>
            </a:pathLst>
          </a:custGeom>
          <a:blipFill>
            <a:blip r:embed="rId3"/>
            <a:stretch>
              <a:fillRect l="0" t="-754" r="0" b="-617"/>
            </a:stretch>
          </a:blipFill>
        </p:spPr>
      </p:sp>
      <p:sp>
        <p:nvSpPr>
          <p:cNvPr name="TextBox 23" id="23"/>
          <p:cNvSpPr txBox="true"/>
          <p:nvPr/>
        </p:nvSpPr>
        <p:spPr>
          <a:xfrm rot="0">
            <a:off x="9144000" y="3403195"/>
            <a:ext cx="7033991" cy="3199619"/>
          </a:xfrm>
          <a:prstGeom prst="rect">
            <a:avLst/>
          </a:prstGeom>
        </p:spPr>
        <p:txBody>
          <a:bodyPr anchor="t" rtlCol="false" tIns="0" lIns="0" bIns="0" rIns="0">
            <a:spAutoFit/>
          </a:bodyPr>
          <a:lstStyle/>
          <a:p>
            <a:pPr>
              <a:lnSpc>
                <a:spcPts val="5124"/>
              </a:lnSpc>
            </a:pPr>
            <a:r>
              <a:rPr lang="en-US" sz="3202">
                <a:solidFill>
                  <a:srgbClr val="01003B"/>
                </a:solidFill>
                <a:latin typeface="Be Vietnam"/>
              </a:rPr>
              <a:t>After testing and implementing different models on LBP, HoG, and CNN features, we conclude that the</a:t>
            </a:r>
          </a:p>
          <a:p>
            <a:pPr>
              <a:lnSpc>
                <a:spcPts val="5124"/>
              </a:lnSpc>
            </a:pPr>
            <a:r>
              <a:rPr lang="en-US" sz="3202">
                <a:solidFill>
                  <a:srgbClr val="01003B"/>
                </a:solidFill>
                <a:latin typeface="Be Vietnam"/>
              </a:rPr>
              <a:t>best accuracy is obtained for the ANN model on HoG features</a:t>
            </a:r>
          </a:p>
        </p:txBody>
      </p:sp>
      <p:sp>
        <p:nvSpPr>
          <p:cNvPr name="Freeform 24" id="24"/>
          <p:cNvSpPr/>
          <p:nvPr/>
        </p:nvSpPr>
        <p:spPr>
          <a:xfrm flipH="false" flipV="false" rot="0">
            <a:off x="14522236" y="2319733"/>
            <a:ext cx="1161190" cy="1207287"/>
          </a:xfrm>
          <a:custGeom>
            <a:avLst/>
            <a:gdLst/>
            <a:ahLst/>
            <a:cxnLst/>
            <a:rect r="r" b="b" t="t" l="l"/>
            <a:pathLst>
              <a:path h="1207287" w="1161190">
                <a:moveTo>
                  <a:pt x="0" y="0"/>
                </a:moveTo>
                <a:lnTo>
                  <a:pt x="1161190" y="0"/>
                </a:lnTo>
                <a:lnTo>
                  <a:pt x="1161190" y="1207287"/>
                </a:lnTo>
                <a:lnTo>
                  <a:pt x="0" y="1207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0800000">
            <a:off x="-1424047" y="-2501106"/>
            <a:ext cx="21640247" cy="5253028"/>
            <a:chOff x="0" y="0"/>
            <a:chExt cx="5699489" cy="1383514"/>
          </a:xfrm>
        </p:grpSpPr>
        <p:sp>
          <p:nvSpPr>
            <p:cNvPr name="Freeform 4" id="4"/>
            <p:cNvSpPr/>
            <p:nvPr/>
          </p:nvSpPr>
          <p:spPr>
            <a:xfrm flipH="false" flipV="false" rot="0">
              <a:off x="0" y="0"/>
              <a:ext cx="5699489" cy="1383514"/>
            </a:xfrm>
            <a:custGeom>
              <a:avLst/>
              <a:gdLst/>
              <a:ahLst/>
              <a:cxnLst/>
              <a:rect r="r" b="b" t="t" l="l"/>
              <a:pathLst>
                <a:path h="1383514" w="5699489">
                  <a:moveTo>
                    <a:pt x="0" y="0"/>
                  </a:moveTo>
                  <a:lnTo>
                    <a:pt x="5699489" y="0"/>
                  </a:lnTo>
                  <a:lnTo>
                    <a:pt x="5699489" y="1383514"/>
                  </a:lnTo>
                  <a:lnTo>
                    <a:pt x="0" y="1383514"/>
                  </a:lnTo>
                  <a:close/>
                </a:path>
              </a:pathLst>
            </a:custGeom>
            <a:solidFill>
              <a:srgbClr val="195759"/>
            </a:solidFill>
          </p:spPr>
        </p:sp>
        <p:sp>
          <p:nvSpPr>
            <p:cNvPr name="TextBox 5" id="5"/>
            <p:cNvSpPr txBox="true"/>
            <p:nvPr/>
          </p:nvSpPr>
          <p:spPr>
            <a:xfrm>
              <a:off x="0" y="-47625"/>
              <a:ext cx="5699489" cy="143113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3159035"/>
            <a:ext cx="4450839" cy="831032"/>
            <a:chOff x="0" y="0"/>
            <a:chExt cx="2176597" cy="406400"/>
          </a:xfrm>
        </p:grpSpPr>
        <p:sp>
          <p:nvSpPr>
            <p:cNvPr name="Freeform 7" id="7"/>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8" id="8"/>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9" id="9"/>
          <p:cNvGrpSpPr/>
          <p:nvPr/>
        </p:nvGrpSpPr>
        <p:grpSpPr>
          <a:xfrm rot="8100000">
            <a:off x="14765210" y="3424132"/>
            <a:ext cx="2419526" cy="24195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4797" y="0"/>
                  </a:moveTo>
                  <a:lnTo>
                    <a:pt x="768003" y="0"/>
                  </a:lnTo>
                  <a:cubicBezTo>
                    <a:pt x="779884" y="0"/>
                    <a:pt x="791278" y="4720"/>
                    <a:pt x="799679" y="13121"/>
                  </a:cubicBezTo>
                  <a:cubicBezTo>
                    <a:pt x="808080" y="21522"/>
                    <a:pt x="812800" y="32916"/>
                    <a:pt x="812800" y="44797"/>
                  </a:cubicBezTo>
                  <a:lnTo>
                    <a:pt x="812800" y="768003"/>
                  </a:lnTo>
                  <a:cubicBezTo>
                    <a:pt x="812800" y="779884"/>
                    <a:pt x="808080" y="791278"/>
                    <a:pt x="799679" y="799679"/>
                  </a:cubicBezTo>
                  <a:cubicBezTo>
                    <a:pt x="791278" y="808080"/>
                    <a:pt x="779884" y="812800"/>
                    <a:pt x="768003" y="812800"/>
                  </a:cubicBezTo>
                  <a:lnTo>
                    <a:pt x="44797" y="812800"/>
                  </a:lnTo>
                  <a:cubicBezTo>
                    <a:pt x="32916" y="812800"/>
                    <a:pt x="21522" y="808080"/>
                    <a:pt x="13121" y="799679"/>
                  </a:cubicBezTo>
                  <a:cubicBezTo>
                    <a:pt x="4720" y="791278"/>
                    <a:pt x="0" y="779884"/>
                    <a:pt x="0" y="768003"/>
                  </a:cubicBezTo>
                  <a:lnTo>
                    <a:pt x="0" y="44797"/>
                  </a:lnTo>
                  <a:cubicBezTo>
                    <a:pt x="0" y="32916"/>
                    <a:pt x="4720" y="21522"/>
                    <a:pt x="13121" y="13121"/>
                  </a:cubicBezTo>
                  <a:cubicBezTo>
                    <a:pt x="21522" y="4720"/>
                    <a:pt x="32916" y="0"/>
                    <a:pt x="44797" y="0"/>
                  </a:cubicBezTo>
                  <a:close/>
                </a:path>
              </a:pathLst>
            </a:custGeom>
            <a:gradFill rotWithShape="true">
              <a:gsLst>
                <a:gs pos="0">
                  <a:srgbClr val="48CFAE">
                    <a:alpha val="100000"/>
                  </a:srgbClr>
                </a:gs>
                <a:gs pos="100000">
                  <a:srgbClr val="006D83">
                    <a:alpha val="100000"/>
                  </a:srgbClr>
                </a:gs>
              </a:gsLst>
              <a:lin ang="5400000"/>
            </a:gra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8100000">
            <a:off x="11777297" y="-2592650"/>
            <a:ext cx="5453301" cy="54533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9875" y="0"/>
                  </a:moveTo>
                  <a:lnTo>
                    <a:pt x="792925" y="0"/>
                  </a:lnTo>
                  <a:cubicBezTo>
                    <a:pt x="803901" y="0"/>
                    <a:pt x="812800" y="8899"/>
                    <a:pt x="812800" y="19875"/>
                  </a:cubicBezTo>
                  <a:lnTo>
                    <a:pt x="812800" y="792925"/>
                  </a:lnTo>
                  <a:cubicBezTo>
                    <a:pt x="812800" y="803901"/>
                    <a:pt x="803901" y="812800"/>
                    <a:pt x="792925" y="812800"/>
                  </a:cubicBezTo>
                  <a:lnTo>
                    <a:pt x="19875" y="812800"/>
                  </a:lnTo>
                  <a:cubicBezTo>
                    <a:pt x="8899" y="812800"/>
                    <a:pt x="0" y="803901"/>
                    <a:pt x="0" y="792925"/>
                  </a:cubicBezTo>
                  <a:lnTo>
                    <a:pt x="0" y="19875"/>
                  </a:lnTo>
                  <a:cubicBezTo>
                    <a:pt x="0" y="8899"/>
                    <a:pt x="8899" y="0"/>
                    <a:pt x="19875" y="0"/>
                  </a:cubicBezTo>
                  <a:close/>
                </a:path>
              </a:pathLst>
            </a:custGeom>
            <a:gradFill rotWithShape="true">
              <a:gsLst>
                <a:gs pos="0">
                  <a:srgbClr val="48CFAE">
                    <a:alpha val="100000"/>
                  </a:srgbClr>
                </a:gs>
                <a:gs pos="100000">
                  <a:srgbClr val="006D83">
                    <a:alpha val="100000"/>
                  </a:srgbClr>
                </a:gs>
              </a:gsLst>
              <a:lin ang="5400000"/>
            </a:gra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2700000">
            <a:off x="17288002" y="25272"/>
            <a:ext cx="5453301" cy="54533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9875" y="0"/>
                  </a:moveTo>
                  <a:lnTo>
                    <a:pt x="792925" y="0"/>
                  </a:lnTo>
                  <a:cubicBezTo>
                    <a:pt x="803901" y="0"/>
                    <a:pt x="812800" y="8899"/>
                    <a:pt x="812800" y="19875"/>
                  </a:cubicBezTo>
                  <a:lnTo>
                    <a:pt x="812800" y="792925"/>
                  </a:lnTo>
                  <a:cubicBezTo>
                    <a:pt x="812800" y="803901"/>
                    <a:pt x="803901" y="812800"/>
                    <a:pt x="792925" y="812800"/>
                  </a:cubicBezTo>
                  <a:lnTo>
                    <a:pt x="19875" y="812800"/>
                  </a:lnTo>
                  <a:cubicBezTo>
                    <a:pt x="8899" y="812800"/>
                    <a:pt x="0" y="803901"/>
                    <a:pt x="0" y="792925"/>
                  </a:cubicBezTo>
                  <a:lnTo>
                    <a:pt x="0" y="19875"/>
                  </a:lnTo>
                  <a:cubicBezTo>
                    <a:pt x="0" y="8899"/>
                    <a:pt x="8899" y="0"/>
                    <a:pt x="19875" y="0"/>
                  </a:cubicBezTo>
                  <a:close/>
                </a:path>
              </a:pathLst>
            </a:custGeom>
            <a:gradFill rotWithShape="true">
              <a:gsLst>
                <a:gs pos="0">
                  <a:srgbClr val="48CFAE">
                    <a:alpha val="100000"/>
                  </a:srgbClr>
                </a:gs>
                <a:gs pos="100000">
                  <a:srgbClr val="006D83">
                    <a:alpha val="100000"/>
                  </a:srgbClr>
                </a:gs>
              </a:gsLst>
              <a:lin ang="0"/>
            </a:gra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8100000">
            <a:off x="15407368" y="2184317"/>
            <a:ext cx="1135210" cy="11352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95477" y="0"/>
                  </a:moveTo>
                  <a:lnTo>
                    <a:pt x="717323" y="0"/>
                  </a:lnTo>
                  <a:cubicBezTo>
                    <a:pt x="742645" y="0"/>
                    <a:pt x="766930" y="10059"/>
                    <a:pt x="784835" y="27965"/>
                  </a:cubicBezTo>
                  <a:cubicBezTo>
                    <a:pt x="802741" y="45870"/>
                    <a:pt x="812800" y="70155"/>
                    <a:pt x="812800" y="95477"/>
                  </a:cubicBezTo>
                  <a:lnTo>
                    <a:pt x="812800" y="717323"/>
                  </a:lnTo>
                  <a:cubicBezTo>
                    <a:pt x="812800" y="742645"/>
                    <a:pt x="802741" y="766930"/>
                    <a:pt x="784835" y="784835"/>
                  </a:cubicBezTo>
                  <a:cubicBezTo>
                    <a:pt x="766930" y="802741"/>
                    <a:pt x="742645" y="812800"/>
                    <a:pt x="717323" y="812800"/>
                  </a:cubicBezTo>
                  <a:lnTo>
                    <a:pt x="95477" y="812800"/>
                  </a:lnTo>
                  <a:cubicBezTo>
                    <a:pt x="70155" y="812800"/>
                    <a:pt x="45870" y="802741"/>
                    <a:pt x="27965" y="784835"/>
                  </a:cubicBezTo>
                  <a:cubicBezTo>
                    <a:pt x="10059" y="766930"/>
                    <a:pt x="0" y="742645"/>
                    <a:pt x="0" y="717323"/>
                  </a:cubicBezTo>
                  <a:lnTo>
                    <a:pt x="0" y="95477"/>
                  </a:lnTo>
                  <a:cubicBezTo>
                    <a:pt x="0" y="70155"/>
                    <a:pt x="10059" y="45870"/>
                    <a:pt x="27965" y="27965"/>
                  </a:cubicBezTo>
                  <a:cubicBezTo>
                    <a:pt x="45870" y="10059"/>
                    <a:pt x="70155" y="0"/>
                    <a:pt x="95477" y="0"/>
                  </a:cubicBezTo>
                  <a:close/>
                </a:path>
              </a:pathLst>
            </a:custGeom>
            <a:solidFill>
              <a:srgbClr val="33326B"/>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1473980" y="3319393"/>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Akshat Jain</a:t>
            </a:r>
          </a:p>
        </p:txBody>
      </p:sp>
      <p:sp>
        <p:nvSpPr>
          <p:cNvPr name="TextBox 22" id="22"/>
          <p:cNvSpPr txBox="true"/>
          <p:nvPr/>
        </p:nvSpPr>
        <p:spPr>
          <a:xfrm rot="0">
            <a:off x="1028700" y="1473011"/>
            <a:ext cx="9377403" cy="1076218"/>
          </a:xfrm>
          <a:prstGeom prst="rect">
            <a:avLst/>
          </a:prstGeom>
        </p:spPr>
        <p:txBody>
          <a:bodyPr anchor="t" rtlCol="false" tIns="0" lIns="0" bIns="0" rIns="0">
            <a:spAutoFit/>
          </a:bodyPr>
          <a:lstStyle/>
          <a:p>
            <a:pPr>
              <a:lnSpc>
                <a:spcPts val="8149"/>
              </a:lnSpc>
            </a:pPr>
            <a:r>
              <a:rPr lang="en-US" sz="7912" spc="253">
                <a:solidFill>
                  <a:srgbClr val="FFFFFF"/>
                </a:solidFill>
                <a:latin typeface="Be Vietnam Ultra-Bold"/>
              </a:rPr>
              <a:t>MEET THE TEAM</a:t>
            </a:r>
          </a:p>
        </p:txBody>
      </p:sp>
      <p:grpSp>
        <p:nvGrpSpPr>
          <p:cNvPr name="Group 23" id="23"/>
          <p:cNvGrpSpPr/>
          <p:nvPr/>
        </p:nvGrpSpPr>
        <p:grpSpPr>
          <a:xfrm rot="0">
            <a:off x="6197042" y="4727984"/>
            <a:ext cx="4450839" cy="831032"/>
            <a:chOff x="0" y="0"/>
            <a:chExt cx="2176597" cy="406400"/>
          </a:xfrm>
        </p:grpSpPr>
        <p:sp>
          <p:nvSpPr>
            <p:cNvPr name="Freeform 24" id="24"/>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25" id="25"/>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26" id="26"/>
          <p:cNvGrpSpPr/>
          <p:nvPr/>
        </p:nvGrpSpPr>
        <p:grpSpPr>
          <a:xfrm rot="0">
            <a:off x="1028700" y="4727984"/>
            <a:ext cx="4450839" cy="831032"/>
            <a:chOff x="0" y="0"/>
            <a:chExt cx="2176597" cy="406400"/>
          </a:xfrm>
        </p:grpSpPr>
        <p:sp>
          <p:nvSpPr>
            <p:cNvPr name="Freeform 27" id="27"/>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28" id="28"/>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29" id="29"/>
          <p:cNvGrpSpPr/>
          <p:nvPr/>
        </p:nvGrpSpPr>
        <p:grpSpPr>
          <a:xfrm rot="0">
            <a:off x="6197042" y="6292441"/>
            <a:ext cx="4450839" cy="831032"/>
            <a:chOff x="0" y="0"/>
            <a:chExt cx="2176597" cy="406400"/>
          </a:xfrm>
        </p:grpSpPr>
        <p:sp>
          <p:nvSpPr>
            <p:cNvPr name="Freeform 30" id="30"/>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31" id="31"/>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32" id="32"/>
          <p:cNvGrpSpPr/>
          <p:nvPr/>
        </p:nvGrpSpPr>
        <p:grpSpPr>
          <a:xfrm rot="0">
            <a:off x="1028700" y="6292441"/>
            <a:ext cx="4450839" cy="831032"/>
            <a:chOff x="0" y="0"/>
            <a:chExt cx="2176597" cy="406400"/>
          </a:xfrm>
        </p:grpSpPr>
        <p:sp>
          <p:nvSpPr>
            <p:cNvPr name="Freeform 33" id="33"/>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34" id="34"/>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35" id="35"/>
          <p:cNvGrpSpPr/>
          <p:nvPr/>
        </p:nvGrpSpPr>
        <p:grpSpPr>
          <a:xfrm rot="0">
            <a:off x="1028700" y="7836230"/>
            <a:ext cx="4450839" cy="831032"/>
            <a:chOff x="0" y="0"/>
            <a:chExt cx="2176597" cy="406400"/>
          </a:xfrm>
        </p:grpSpPr>
        <p:sp>
          <p:nvSpPr>
            <p:cNvPr name="Freeform 36" id="36"/>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37" id="37"/>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38" id="38"/>
          <p:cNvGrpSpPr/>
          <p:nvPr/>
        </p:nvGrpSpPr>
        <p:grpSpPr>
          <a:xfrm rot="0">
            <a:off x="6197042" y="3159035"/>
            <a:ext cx="4450839" cy="831032"/>
            <a:chOff x="0" y="0"/>
            <a:chExt cx="2176597" cy="406400"/>
          </a:xfrm>
        </p:grpSpPr>
        <p:sp>
          <p:nvSpPr>
            <p:cNvPr name="Freeform 39" id="39"/>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40" id="40"/>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sp>
        <p:nvSpPr>
          <p:cNvPr name="TextBox 41" id="41"/>
          <p:cNvSpPr txBox="true"/>
          <p:nvPr/>
        </p:nvSpPr>
        <p:spPr>
          <a:xfrm rot="0">
            <a:off x="1473980" y="4908257"/>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Dev Pandya</a:t>
            </a:r>
          </a:p>
        </p:txBody>
      </p:sp>
      <p:sp>
        <p:nvSpPr>
          <p:cNvPr name="TextBox 42" id="42"/>
          <p:cNvSpPr txBox="true"/>
          <p:nvPr/>
        </p:nvSpPr>
        <p:spPr>
          <a:xfrm rot="0">
            <a:off x="1473980" y="6462379"/>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Ujjwal Jain</a:t>
            </a:r>
          </a:p>
        </p:txBody>
      </p:sp>
      <p:sp>
        <p:nvSpPr>
          <p:cNvPr name="TextBox 43" id="43"/>
          <p:cNvSpPr txBox="true"/>
          <p:nvPr/>
        </p:nvSpPr>
        <p:spPr>
          <a:xfrm rot="0">
            <a:off x="1473980" y="8034140"/>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Ketan Suthar</a:t>
            </a:r>
          </a:p>
        </p:txBody>
      </p:sp>
      <p:sp>
        <p:nvSpPr>
          <p:cNvPr name="TextBox 44" id="44"/>
          <p:cNvSpPr txBox="true"/>
          <p:nvPr/>
        </p:nvSpPr>
        <p:spPr>
          <a:xfrm rot="0">
            <a:off x="6642322" y="3319393"/>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Devansh Panchal</a:t>
            </a:r>
          </a:p>
        </p:txBody>
      </p:sp>
      <p:sp>
        <p:nvSpPr>
          <p:cNvPr name="TextBox 45" id="45"/>
          <p:cNvSpPr txBox="true"/>
          <p:nvPr/>
        </p:nvSpPr>
        <p:spPr>
          <a:xfrm rot="0">
            <a:off x="6642322" y="4908257"/>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Chaital Ghan</a:t>
            </a:r>
          </a:p>
        </p:txBody>
      </p:sp>
      <p:sp>
        <p:nvSpPr>
          <p:cNvPr name="TextBox 46" id="46"/>
          <p:cNvSpPr txBox="true"/>
          <p:nvPr/>
        </p:nvSpPr>
        <p:spPr>
          <a:xfrm rot="0">
            <a:off x="6642322" y="6462379"/>
            <a:ext cx="3560279" cy="422862"/>
          </a:xfrm>
          <a:prstGeom prst="rect">
            <a:avLst/>
          </a:prstGeom>
        </p:spPr>
        <p:txBody>
          <a:bodyPr anchor="t" rtlCol="false" tIns="0" lIns="0" bIns="0" rIns="0">
            <a:spAutoFit/>
          </a:bodyPr>
          <a:lstStyle/>
          <a:p>
            <a:pPr algn="ctr">
              <a:lnSpc>
                <a:spcPts val="3467"/>
              </a:lnSpc>
              <a:spcBef>
                <a:spcPct val="0"/>
              </a:spcBef>
            </a:pPr>
            <a:r>
              <a:rPr lang="en-US" sz="2476">
                <a:solidFill>
                  <a:srgbClr val="01003B"/>
                </a:solidFill>
                <a:latin typeface="Be Vietnam Ultra-Bold"/>
              </a:rPr>
              <a:t>Lavangi Parihar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true" rot="0">
            <a:off x="11083240" y="-278467"/>
            <a:ext cx="7479071" cy="11923156"/>
          </a:xfrm>
          <a:custGeom>
            <a:avLst/>
            <a:gdLst/>
            <a:ahLst/>
            <a:cxnLst/>
            <a:rect r="r" b="b" t="t" l="l"/>
            <a:pathLst>
              <a:path h="11923156" w="7479071">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083240" y="1556251"/>
            <a:ext cx="5948284" cy="7261551"/>
          </a:xfrm>
          <a:custGeom>
            <a:avLst/>
            <a:gdLst/>
            <a:ahLst/>
            <a:cxnLst/>
            <a:rect r="r" b="b" t="t" l="l"/>
            <a:pathLst>
              <a:path h="7261551" w="5948284">
                <a:moveTo>
                  <a:pt x="0" y="0"/>
                </a:moveTo>
                <a:lnTo>
                  <a:pt x="5948284" y="0"/>
                </a:lnTo>
                <a:lnTo>
                  <a:pt x="5948284" y="7261552"/>
                </a:lnTo>
                <a:lnTo>
                  <a:pt x="0" y="7261552"/>
                </a:lnTo>
                <a:lnTo>
                  <a:pt x="0" y="0"/>
                </a:lnTo>
                <a:close/>
              </a:path>
            </a:pathLst>
          </a:custGeom>
          <a:blipFill>
            <a:blip r:embed="rId5"/>
            <a:stretch>
              <a:fillRect l="-41444" t="0" r="-41444" b="0"/>
            </a:stretch>
          </a:blipFill>
        </p:spPr>
      </p:sp>
      <p:sp>
        <p:nvSpPr>
          <p:cNvPr name="TextBox 5" id="5"/>
          <p:cNvSpPr txBox="true"/>
          <p:nvPr/>
        </p:nvSpPr>
        <p:spPr>
          <a:xfrm rot="0">
            <a:off x="2079973" y="1216055"/>
            <a:ext cx="10702279" cy="1447245"/>
          </a:xfrm>
          <a:prstGeom prst="rect">
            <a:avLst/>
          </a:prstGeom>
        </p:spPr>
        <p:txBody>
          <a:bodyPr anchor="t" rtlCol="false" tIns="0" lIns="0" bIns="0" rIns="0">
            <a:spAutoFit/>
          </a:bodyPr>
          <a:lstStyle/>
          <a:p>
            <a:pPr>
              <a:lnSpc>
                <a:spcPts val="11466"/>
              </a:lnSpc>
            </a:pPr>
            <a:r>
              <a:rPr lang="en-US" sz="8309">
                <a:solidFill>
                  <a:srgbClr val="01003B"/>
                </a:solidFill>
                <a:latin typeface="Be Vietnam Ultra-Bold"/>
              </a:rPr>
              <a:t>INTRODUCTION</a:t>
            </a:r>
          </a:p>
        </p:txBody>
      </p:sp>
      <p:grpSp>
        <p:nvGrpSpPr>
          <p:cNvPr name="Group 6" id="6"/>
          <p:cNvGrpSpPr/>
          <p:nvPr/>
        </p:nvGrpSpPr>
        <p:grpSpPr>
          <a:xfrm rot="5400000">
            <a:off x="-7193679" y="3239326"/>
            <a:ext cx="12549356" cy="3895402"/>
            <a:chOff x="0" y="0"/>
            <a:chExt cx="3305180" cy="1025950"/>
          </a:xfrm>
        </p:grpSpPr>
        <p:sp>
          <p:nvSpPr>
            <p:cNvPr name="Freeform 7" id="7"/>
            <p:cNvSpPr/>
            <p:nvPr/>
          </p:nvSpPr>
          <p:spPr>
            <a:xfrm flipH="false" flipV="false" rot="0">
              <a:off x="0" y="0"/>
              <a:ext cx="3305180" cy="1025949"/>
            </a:xfrm>
            <a:custGeom>
              <a:avLst/>
              <a:gdLst/>
              <a:ahLst/>
              <a:cxnLst/>
              <a:rect r="r" b="b" t="t" l="l"/>
              <a:pathLst>
                <a:path h="1025949" w="3305180">
                  <a:moveTo>
                    <a:pt x="0" y="0"/>
                  </a:moveTo>
                  <a:lnTo>
                    <a:pt x="3305180" y="0"/>
                  </a:lnTo>
                  <a:lnTo>
                    <a:pt x="3305180" y="1025949"/>
                  </a:lnTo>
                  <a:lnTo>
                    <a:pt x="0" y="1025949"/>
                  </a:lnTo>
                  <a:close/>
                </a:path>
              </a:pathLst>
            </a:custGeom>
            <a:solidFill>
              <a:srgbClr val="195759"/>
            </a:solidFill>
          </p:spPr>
        </p:sp>
        <p:sp>
          <p:nvSpPr>
            <p:cNvPr name="TextBox 8" id="8"/>
            <p:cNvSpPr txBox="true"/>
            <p:nvPr/>
          </p:nvSpPr>
          <p:spPr>
            <a:xfrm>
              <a:off x="0" y="-47625"/>
              <a:ext cx="3305180" cy="1073575"/>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2079973" y="3164983"/>
            <a:ext cx="8743742" cy="4238625"/>
          </a:xfrm>
          <a:prstGeom prst="rect">
            <a:avLst/>
          </a:prstGeom>
        </p:spPr>
        <p:txBody>
          <a:bodyPr anchor="t" rtlCol="false" tIns="0" lIns="0" bIns="0" rIns="0">
            <a:spAutoFit/>
          </a:bodyPr>
          <a:lstStyle/>
          <a:p>
            <a:pPr>
              <a:lnSpc>
                <a:spcPts val="4800"/>
              </a:lnSpc>
            </a:pPr>
            <a:r>
              <a:rPr lang="en-US" sz="3000">
                <a:solidFill>
                  <a:srgbClr val="01003B"/>
                </a:solidFill>
                <a:latin typeface="Be Vietnam"/>
              </a:rPr>
              <a:t>Facial Identification is a widely researched area in computer vision with numerous applications ranging from security systems to personalization features in consumer devices. This project aims to explore and implement various techniques for facial recognition using machine learning and deep learning methods.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true" rot="0">
            <a:off x="11083240" y="-278467"/>
            <a:ext cx="7479071" cy="11923156"/>
          </a:xfrm>
          <a:custGeom>
            <a:avLst/>
            <a:gdLst/>
            <a:ahLst/>
            <a:cxnLst/>
            <a:rect r="r" b="b" t="t" l="l"/>
            <a:pathLst>
              <a:path h="11923156" w="7479071">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79973" y="413144"/>
            <a:ext cx="10702279" cy="2845367"/>
          </a:xfrm>
          <a:prstGeom prst="rect">
            <a:avLst/>
          </a:prstGeom>
        </p:spPr>
        <p:txBody>
          <a:bodyPr anchor="t" rtlCol="false" tIns="0" lIns="0" bIns="0" rIns="0">
            <a:spAutoFit/>
          </a:bodyPr>
          <a:lstStyle/>
          <a:p>
            <a:pPr>
              <a:lnSpc>
                <a:spcPts val="11466"/>
              </a:lnSpc>
            </a:pPr>
            <a:r>
              <a:rPr lang="en-US" sz="8309">
                <a:solidFill>
                  <a:srgbClr val="01003B"/>
                </a:solidFill>
                <a:latin typeface="Be Vietnam Ultra-Bold"/>
              </a:rPr>
              <a:t>DATA ACQUISITION AND PREPROCESSING</a:t>
            </a:r>
          </a:p>
        </p:txBody>
      </p:sp>
      <p:grpSp>
        <p:nvGrpSpPr>
          <p:cNvPr name="Group 5" id="5"/>
          <p:cNvGrpSpPr/>
          <p:nvPr/>
        </p:nvGrpSpPr>
        <p:grpSpPr>
          <a:xfrm rot="5400000">
            <a:off x="-7193679" y="3239326"/>
            <a:ext cx="12549356" cy="3895402"/>
            <a:chOff x="0" y="0"/>
            <a:chExt cx="3305180" cy="1025950"/>
          </a:xfrm>
        </p:grpSpPr>
        <p:sp>
          <p:nvSpPr>
            <p:cNvPr name="Freeform 6" id="6"/>
            <p:cNvSpPr/>
            <p:nvPr/>
          </p:nvSpPr>
          <p:spPr>
            <a:xfrm flipH="false" flipV="false" rot="0">
              <a:off x="0" y="0"/>
              <a:ext cx="3305180" cy="1025949"/>
            </a:xfrm>
            <a:custGeom>
              <a:avLst/>
              <a:gdLst/>
              <a:ahLst/>
              <a:cxnLst/>
              <a:rect r="r" b="b" t="t" l="l"/>
              <a:pathLst>
                <a:path h="1025949" w="3305180">
                  <a:moveTo>
                    <a:pt x="0" y="0"/>
                  </a:moveTo>
                  <a:lnTo>
                    <a:pt x="3305180" y="0"/>
                  </a:lnTo>
                  <a:lnTo>
                    <a:pt x="3305180" y="1025949"/>
                  </a:lnTo>
                  <a:lnTo>
                    <a:pt x="0" y="1025949"/>
                  </a:lnTo>
                  <a:close/>
                </a:path>
              </a:pathLst>
            </a:custGeom>
            <a:solidFill>
              <a:srgbClr val="195759"/>
            </a:solidFill>
          </p:spPr>
        </p:sp>
        <p:sp>
          <p:nvSpPr>
            <p:cNvPr name="TextBox 7" id="7"/>
            <p:cNvSpPr txBox="true"/>
            <p:nvPr/>
          </p:nvSpPr>
          <p:spPr>
            <a:xfrm>
              <a:off x="0" y="-47625"/>
              <a:ext cx="3305180" cy="107357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079973" y="3737082"/>
            <a:ext cx="8168230" cy="4834071"/>
          </a:xfrm>
          <a:prstGeom prst="rect">
            <a:avLst/>
          </a:prstGeom>
        </p:spPr>
        <p:txBody>
          <a:bodyPr anchor="t" rtlCol="false" tIns="0" lIns="0" bIns="0" rIns="0">
            <a:spAutoFit/>
          </a:bodyPr>
          <a:lstStyle/>
          <a:p>
            <a:pPr>
              <a:lnSpc>
                <a:spcPts val="4795"/>
              </a:lnSpc>
            </a:pPr>
            <a:r>
              <a:rPr lang="en-US" sz="2997">
                <a:solidFill>
                  <a:srgbClr val="01003B"/>
                </a:solidFill>
                <a:latin typeface="Be Vietnam"/>
              </a:rPr>
              <a:t>The dataset used for this project is the Labeled Faces in the Wild (LFW) dataset, which contains labeled images of faces. The dataset is downloaded, extracted, and preprocessed to obtain image paths and corresponding labels. Basic statistics about the dataset, such as the number of images and unique labels, are analyzed.</a:t>
            </a:r>
          </a:p>
        </p:txBody>
      </p:sp>
      <p:sp>
        <p:nvSpPr>
          <p:cNvPr name="Freeform 9" id="9"/>
          <p:cNvSpPr/>
          <p:nvPr/>
        </p:nvSpPr>
        <p:spPr>
          <a:xfrm flipH="false" flipV="false" rot="0">
            <a:off x="10531957" y="3984209"/>
            <a:ext cx="3628724" cy="3397805"/>
          </a:xfrm>
          <a:custGeom>
            <a:avLst/>
            <a:gdLst/>
            <a:ahLst/>
            <a:cxnLst/>
            <a:rect r="r" b="b" t="t" l="l"/>
            <a:pathLst>
              <a:path h="3397805" w="3628724">
                <a:moveTo>
                  <a:pt x="0" y="0"/>
                </a:moveTo>
                <a:lnTo>
                  <a:pt x="3628724" y="0"/>
                </a:lnTo>
                <a:lnTo>
                  <a:pt x="3628724" y="3397805"/>
                </a:lnTo>
                <a:lnTo>
                  <a:pt x="0" y="3397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1247898" y="3632114"/>
            <a:ext cx="4140118" cy="5917728"/>
            <a:chOff x="0" y="0"/>
            <a:chExt cx="478140" cy="683435"/>
          </a:xfrm>
        </p:grpSpPr>
        <p:sp>
          <p:nvSpPr>
            <p:cNvPr name="Freeform 4" id="4"/>
            <p:cNvSpPr/>
            <p:nvPr/>
          </p:nvSpPr>
          <p:spPr>
            <a:xfrm flipH="false" flipV="false" rot="0">
              <a:off x="0" y="0"/>
              <a:ext cx="478140" cy="683435"/>
            </a:xfrm>
            <a:custGeom>
              <a:avLst/>
              <a:gdLst/>
              <a:ahLst/>
              <a:cxnLst/>
              <a:rect r="r" b="b" t="t" l="l"/>
              <a:pathLst>
                <a:path h="683435" w="478140">
                  <a:moveTo>
                    <a:pt x="69189" y="0"/>
                  </a:moveTo>
                  <a:lnTo>
                    <a:pt x="408951" y="0"/>
                  </a:lnTo>
                  <a:cubicBezTo>
                    <a:pt x="447163" y="0"/>
                    <a:pt x="478140" y="30977"/>
                    <a:pt x="478140" y="69189"/>
                  </a:cubicBezTo>
                  <a:lnTo>
                    <a:pt x="478140" y="614246"/>
                  </a:lnTo>
                  <a:cubicBezTo>
                    <a:pt x="478140" y="632596"/>
                    <a:pt x="470851" y="650195"/>
                    <a:pt x="457875" y="663170"/>
                  </a:cubicBezTo>
                  <a:cubicBezTo>
                    <a:pt x="444900" y="676146"/>
                    <a:pt x="427301" y="683435"/>
                    <a:pt x="408951" y="683435"/>
                  </a:cubicBezTo>
                  <a:lnTo>
                    <a:pt x="69189" y="683435"/>
                  </a:lnTo>
                  <a:cubicBezTo>
                    <a:pt x="50839" y="683435"/>
                    <a:pt x="33240" y="676146"/>
                    <a:pt x="20265" y="663170"/>
                  </a:cubicBezTo>
                  <a:cubicBezTo>
                    <a:pt x="7290" y="650195"/>
                    <a:pt x="0" y="632596"/>
                    <a:pt x="0" y="614246"/>
                  </a:cubicBezTo>
                  <a:lnTo>
                    <a:pt x="0" y="69189"/>
                  </a:lnTo>
                  <a:cubicBezTo>
                    <a:pt x="0" y="50839"/>
                    <a:pt x="7290" y="33240"/>
                    <a:pt x="20265" y="20265"/>
                  </a:cubicBezTo>
                  <a:cubicBezTo>
                    <a:pt x="33240" y="7290"/>
                    <a:pt x="50839" y="0"/>
                    <a:pt x="69189" y="0"/>
                  </a:cubicBezTo>
                  <a:close/>
                </a:path>
              </a:pathLst>
            </a:custGeom>
            <a:solidFill>
              <a:srgbClr val="FFFFFF"/>
            </a:solidFill>
            <a:ln w="85725" cap="rnd">
              <a:solidFill>
                <a:srgbClr val="48CFAE"/>
              </a:solidFill>
              <a:prstDash val="solid"/>
              <a:round/>
            </a:ln>
          </p:spPr>
        </p:sp>
        <p:sp>
          <p:nvSpPr>
            <p:cNvPr name="TextBox 5" id="5"/>
            <p:cNvSpPr txBox="true"/>
            <p:nvPr/>
          </p:nvSpPr>
          <p:spPr>
            <a:xfrm>
              <a:off x="0" y="-57150"/>
              <a:ext cx="478140" cy="740585"/>
            </a:xfrm>
            <a:prstGeom prst="rect">
              <a:avLst/>
            </a:prstGeom>
          </p:spPr>
          <p:txBody>
            <a:bodyPr anchor="ctr" rtlCol="false" tIns="50800" lIns="50800" bIns="50800" rIns="50800"/>
            <a:lstStyle/>
            <a:p>
              <a:pPr algn="ctr">
                <a:lnSpc>
                  <a:spcPts val="4480"/>
                </a:lnSpc>
              </a:pPr>
            </a:p>
          </p:txBody>
        </p:sp>
      </p:grpSp>
      <p:grpSp>
        <p:nvGrpSpPr>
          <p:cNvPr name="Group 6" id="6"/>
          <p:cNvGrpSpPr/>
          <p:nvPr/>
        </p:nvGrpSpPr>
        <p:grpSpPr>
          <a:xfrm rot="0">
            <a:off x="-411042" y="-720617"/>
            <a:ext cx="19615407" cy="3895402"/>
            <a:chOff x="0" y="0"/>
            <a:chExt cx="5166198" cy="1025950"/>
          </a:xfrm>
        </p:grpSpPr>
        <p:sp>
          <p:nvSpPr>
            <p:cNvPr name="Freeform 7" id="7"/>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8" id="8"/>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2678634" y="361494"/>
            <a:ext cx="12930731" cy="2508986"/>
          </a:xfrm>
          <a:prstGeom prst="rect">
            <a:avLst/>
          </a:prstGeom>
        </p:spPr>
        <p:txBody>
          <a:bodyPr anchor="t" rtlCol="false" tIns="0" lIns="0" bIns="0" rIns="0">
            <a:spAutoFit/>
          </a:bodyPr>
          <a:lstStyle/>
          <a:p>
            <a:pPr algn="ctr">
              <a:lnSpc>
                <a:spcPts val="9729"/>
              </a:lnSpc>
            </a:pPr>
            <a:r>
              <a:rPr lang="en-US" sz="9445" spc="302">
                <a:solidFill>
                  <a:srgbClr val="FFFFFF"/>
                </a:solidFill>
                <a:latin typeface="Be Vietnam Ultra-Bold"/>
              </a:rPr>
              <a:t>FEATURE EXTRACTION</a:t>
            </a:r>
          </a:p>
        </p:txBody>
      </p:sp>
      <p:sp>
        <p:nvSpPr>
          <p:cNvPr name="TextBox 10" id="10"/>
          <p:cNvSpPr txBox="true"/>
          <p:nvPr/>
        </p:nvSpPr>
        <p:spPr>
          <a:xfrm rot="0">
            <a:off x="1694824" y="3894891"/>
            <a:ext cx="3246266" cy="976630"/>
          </a:xfrm>
          <a:prstGeom prst="rect">
            <a:avLst/>
          </a:prstGeom>
        </p:spPr>
        <p:txBody>
          <a:bodyPr anchor="t" rtlCol="false" tIns="0" lIns="0" bIns="0" rIns="0">
            <a:spAutoFit/>
          </a:bodyPr>
          <a:lstStyle/>
          <a:p>
            <a:pPr>
              <a:lnSpc>
                <a:spcPts val="3919"/>
              </a:lnSpc>
              <a:spcBef>
                <a:spcPct val="0"/>
              </a:spcBef>
            </a:pPr>
            <a:r>
              <a:rPr lang="en-US" sz="2799" spc="-64">
                <a:solidFill>
                  <a:srgbClr val="01003B"/>
                </a:solidFill>
                <a:latin typeface="Be Vietnam Ultra-Bold"/>
              </a:rPr>
              <a:t>Local Binary Pattern (LBP)</a:t>
            </a:r>
          </a:p>
        </p:txBody>
      </p:sp>
      <p:sp>
        <p:nvSpPr>
          <p:cNvPr name="TextBox 11" id="11"/>
          <p:cNvSpPr txBox="true"/>
          <p:nvPr/>
        </p:nvSpPr>
        <p:spPr>
          <a:xfrm rot="0">
            <a:off x="1694824" y="5275855"/>
            <a:ext cx="2651024" cy="3508629"/>
          </a:xfrm>
          <a:prstGeom prst="rect">
            <a:avLst/>
          </a:prstGeom>
        </p:spPr>
        <p:txBody>
          <a:bodyPr anchor="t" rtlCol="false" tIns="0" lIns="0" bIns="0" rIns="0">
            <a:spAutoFit/>
          </a:bodyPr>
          <a:lstStyle/>
          <a:p>
            <a:pPr>
              <a:lnSpc>
                <a:spcPts val="2793"/>
              </a:lnSpc>
            </a:pPr>
            <a:r>
              <a:rPr lang="en-US" sz="2100">
                <a:solidFill>
                  <a:srgbClr val="01003B"/>
                </a:solidFill>
                <a:latin typeface="Be Vietnam"/>
              </a:rPr>
              <a:t>Local Binary Pattern features are extracted from the images using a custom implementation. LBP histograms are computed for each image, capturing texture information.</a:t>
            </a:r>
          </a:p>
        </p:txBody>
      </p:sp>
      <p:grpSp>
        <p:nvGrpSpPr>
          <p:cNvPr name="Group 12" id="12"/>
          <p:cNvGrpSpPr/>
          <p:nvPr/>
        </p:nvGrpSpPr>
        <p:grpSpPr>
          <a:xfrm rot="0">
            <a:off x="7073941" y="3632114"/>
            <a:ext cx="4140118" cy="5917728"/>
            <a:chOff x="0" y="0"/>
            <a:chExt cx="478140" cy="683435"/>
          </a:xfrm>
        </p:grpSpPr>
        <p:sp>
          <p:nvSpPr>
            <p:cNvPr name="Freeform 13" id="13"/>
            <p:cNvSpPr/>
            <p:nvPr/>
          </p:nvSpPr>
          <p:spPr>
            <a:xfrm flipH="false" flipV="false" rot="0">
              <a:off x="0" y="0"/>
              <a:ext cx="478140" cy="683435"/>
            </a:xfrm>
            <a:custGeom>
              <a:avLst/>
              <a:gdLst/>
              <a:ahLst/>
              <a:cxnLst/>
              <a:rect r="r" b="b" t="t" l="l"/>
              <a:pathLst>
                <a:path h="683435" w="478140">
                  <a:moveTo>
                    <a:pt x="69189" y="0"/>
                  </a:moveTo>
                  <a:lnTo>
                    <a:pt x="408951" y="0"/>
                  </a:lnTo>
                  <a:cubicBezTo>
                    <a:pt x="447163" y="0"/>
                    <a:pt x="478140" y="30977"/>
                    <a:pt x="478140" y="69189"/>
                  </a:cubicBezTo>
                  <a:lnTo>
                    <a:pt x="478140" y="614246"/>
                  </a:lnTo>
                  <a:cubicBezTo>
                    <a:pt x="478140" y="632596"/>
                    <a:pt x="470851" y="650195"/>
                    <a:pt x="457875" y="663170"/>
                  </a:cubicBezTo>
                  <a:cubicBezTo>
                    <a:pt x="444900" y="676146"/>
                    <a:pt x="427301" y="683435"/>
                    <a:pt x="408951" y="683435"/>
                  </a:cubicBezTo>
                  <a:lnTo>
                    <a:pt x="69189" y="683435"/>
                  </a:lnTo>
                  <a:cubicBezTo>
                    <a:pt x="50839" y="683435"/>
                    <a:pt x="33240" y="676146"/>
                    <a:pt x="20265" y="663170"/>
                  </a:cubicBezTo>
                  <a:cubicBezTo>
                    <a:pt x="7290" y="650195"/>
                    <a:pt x="0" y="632596"/>
                    <a:pt x="0" y="614246"/>
                  </a:cubicBezTo>
                  <a:lnTo>
                    <a:pt x="0" y="69189"/>
                  </a:lnTo>
                  <a:cubicBezTo>
                    <a:pt x="0" y="50839"/>
                    <a:pt x="7290" y="33240"/>
                    <a:pt x="20265" y="20265"/>
                  </a:cubicBezTo>
                  <a:cubicBezTo>
                    <a:pt x="33240" y="7290"/>
                    <a:pt x="50839" y="0"/>
                    <a:pt x="69189" y="0"/>
                  </a:cubicBezTo>
                  <a:close/>
                </a:path>
              </a:pathLst>
            </a:custGeom>
            <a:solidFill>
              <a:srgbClr val="FFFFFF"/>
            </a:solidFill>
            <a:ln w="85725" cap="rnd">
              <a:solidFill>
                <a:srgbClr val="48CFAE"/>
              </a:solidFill>
              <a:prstDash val="solid"/>
              <a:round/>
            </a:ln>
          </p:spPr>
        </p:sp>
        <p:sp>
          <p:nvSpPr>
            <p:cNvPr name="TextBox 14" id="14"/>
            <p:cNvSpPr txBox="true"/>
            <p:nvPr/>
          </p:nvSpPr>
          <p:spPr>
            <a:xfrm>
              <a:off x="0" y="-57150"/>
              <a:ext cx="478140" cy="740585"/>
            </a:xfrm>
            <a:prstGeom prst="rect">
              <a:avLst/>
            </a:prstGeom>
          </p:spPr>
          <p:txBody>
            <a:bodyPr anchor="ctr" rtlCol="false" tIns="50800" lIns="50800" bIns="50800" rIns="50800"/>
            <a:lstStyle/>
            <a:p>
              <a:pPr algn="ctr">
                <a:lnSpc>
                  <a:spcPts val="4480"/>
                </a:lnSpc>
              </a:pPr>
            </a:p>
          </p:txBody>
        </p:sp>
      </p:grpSp>
      <p:grpSp>
        <p:nvGrpSpPr>
          <p:cNvPr name="Group 15" id="15"/>
          <p:cNvGrpSpPr/>
          <p:nvPr/>
        </p:nvGrpSpPr>
        <p:grpSpPr>
          <a:xfrm rot="-8100000">
            <a:off x="13703799" y="8756087"/>
            <a:ext cx="3895116" cy="38951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true">
              <a:gsLst>
                <a:gs pos="0">
                  <a:srgbClr val="48CFAE">
                    <a:alpha val="100000"/>
                  </a:srgbClr>
                </a:gs>
                <a:gs pos="100000">
                  <a:srgbClr val="006D83">
                    <a:alpha val="100000"/>
                  </a:srgbClr>
                </a:gs>
              </a:gsLst>
              <a:lin ang="5400000"/>
            </a:gra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2700000">
            <a:off x="13398738" y="9028592"/>
            <a:ext cx="1042499" cy="10424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2899984" y="3632114"/>
            <a:ext cx="4140118" cy="5917728"/>
            <a:chOff x="0" y="0"/>
            <a:chExt cx="478140" cy="683435"/>
          </a:xfrm>
        </p:grpSpPr>
        <p:sp>
          <p:nvSpPr>
            <p:cNvPr name="Freeform 22" id="22"/>
            <p:cNvSpPr/>
            <p:nvPr/>
          </p:nvSpPr>
          <p:spPr>
            <a:xfrm flipH="false" flipV="false" rot="0">
              <a:off x="0" y="0"/>
              <a:ext cx="478140" cy="683435"/>
            </a:xfrm>
            <a:custGeom>
              <a:avLst/>
              <a:gdLst/>
              <a:ahLst/>
              <a:cxnLst/>
              <a:rect r="r" b="b" t="t" l="l"/>
              <a:pathLst>
                <a:path h="683435" w="478140">
                  <a:moveTo>
                    <a:pt x="69189" y="0"/>
                  </a:moveTo>
                  <a:lnTo>
                    <a:pt x="408951" y="0"/>
                  </a:lnTo>
                  <a:cubicBezTo>
                    <a:pt x="447163" y="0"/>
                    <a:pt x="478140" y="30977"/>
                    <a:pt x="478140" y="69189"/>
                  </a:cubicBezTo>
                  <a:lnTo>
                    <a:pt x="478140" y="614246"/>
                  </a:lnTo>
                  <a:cubicBezTo>
                    <a:pt x="478140" y="632596"/>
                    <a:pt x="470851" y="650195"/>
                    <a:pt x="457875" y="663170"/>
                  </a:cubicBezTo>
                  <a:cubicBezTo>
                    <a:pt x="444900" y="676146"/>
                    <a:pt x="427301" y="683435"/>
                    <a:pt x="408951" y="683435"/>
                  </a:cubicBezTo>
                  <a:lnTo>
                    <a:pt x="69189" y="683435"/>
                  </a:lnTo>
                  <a:cubicBezTo>
                    <a:pt x="50839" y="683435"/>
                    <a:pt x="33240" y="676146"/>
                    <a:pt x="20265" y="663170"/>
                  </a:cubicBezTo>
                  <a:cubicBezTo>
                    <a:pt x="7290" y="650195"/>
                    <a:pt x="0" y="632596"/>
                    <a:pt x="0" y="614246"/>
                  </a:cubicBezTo>
                  <a:lnTo>
                    <a:pt x="0" y="69189"/>
                  </a:lnTo>
                  <a:cubicBezTo>
                    <a:pt x="0" y="50839"/>
                    <a:pt x="7290" y="33240"/>
                    <a:pt x="20265" y="20265"/>
                  </a:cubicBezTo>
                  <a:cubicBezTo>
                    <a:pt x="33240" y="7290"/>
                    <a:pt x="50839" y="0"/>
                    <a:pt x="69189" y="0"/>
                  </a:cubicBezTo>
                  <a:close/>
                </a:path>
              </a:pathLst>
            </a:custGeom>
            <a:solidFill>
              <a:srgbClr val="FFFFFF"/>
            </a:solidFill>
            <a:ln w="85725" cap="rnd">
              <a:solidFill>
                <a:srgbClr val="48CFAE"/>
              </a:solidFill>
              <a:prstDash val="solid"/>
              <a:round/>
            </a:ln>
          </p:spPr>
        </p:sp>
        <p:sp>
          <p:nvSpPr>
            <p:cNvPr name="TextBox 23" id="23"/>
            <p:cNvSpPr txBox="true"/>
            <p:nvPr/>
          </p:nvSpPr>
          <p:spPr>
            <a:xfrm>
              <a:off x="0" y="-57150"/>
              <a:ext cx="478140" cy="740585"/>
            </a:xfrm>
            <a:prstGeom prst="rect">
              <a:avLst/>
            </a:prstGeom>
          </p:spPr>
          <p:txBody>
            <a:bodyPr anchor="ctr" rtlCol="false" tIns="50800" lIns="50800" bIns="50800" rIns="50800"/>
            <a:lstStyle/>
            <a:p>
              <a:pPr algn="ctr">
                <a:lnSpc>
                  <a:spcPts val="4480"/>
                </a:lnSpc>
              </a:pPr>
            </a:p>
          </p:txBody>
        </p:sp>
      </p:grpSp>
      <p:grpSp>
        <p:nvGrpSpPr>
          <p:cNvPr name="Group 24" id="24"/>
          <p:cNvGrpSpPr/>
          <p:nvPr/>
        </p:nvGrpSpPr>
        <p:grpSpPr>
          <a:xfrm rot="-2700000">
            <a:off x="17256279" y="7618209"/>
            <a:ext cx="2388948" cy="23889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27" id="27"/>
          <p:cNvSpPr txBox="true"/>
          <p:nvPr/>
        </p:nvSpPr>
        <p:spPr>
          <a:xfrm rot="0">
            <a:off x="7520867" y="3894891"/>
            <a:ext cx="3246266" cy="976630"/>
          </a:xfrm>
          <a:prstGeom prst="rect">
            <a:avLst/>
          </a:prstGeom>
        </p:spPr>
        <p:txBody>
          <a:bodyPr anchor="t" rtlCol="false" tIns="0" lIns="0" bIns="0" rIns="0">
            <a:spAutoFit/>
          </a:bodyPr>
          <a:lstStyle/>
          <a:p>
            <a:pPr>
              <a:lnSpc>
                <a:spcPts val="3919"/>
              </a:lnSpc>
              <a:spcBef>
                <a:spcPct val="0"/>
              </a:spcBef>
            </a:pPr>
            <a:r>
              <a:rPr lang="en-US" sz="2799" spc="-64">
                <a:solidFill>
                  <a:srgbClr val="01003B"/>
                </a:solidFill>
                <a:latin typeface="Be Vietnam Ultra-Bold"/>
              </a:rPr>
              <a:t>Histogram of Gradients (HoG)</a:t>
            </a:r>
          </a:p>
        </p:txBody>
      </p:sp>
      <p:sp>
        <p:nvSpPr>
          <p:cNvPr name="TextBox 28" id="28"/>
          <p:cNvSpPr txBox="true"/>
          <p:nvPr/>
        </p:nvSpPr>
        <p:spPr>
          <a:xfrm rot="0">
            <a:off x="7520867" y="5275855"/>
            <a:ext cx="2651024" cy="3508629"/>
          </a:xfrm>
          <a:prstGeom prst="rect">
            <a:avLst/>
          </a:prstGeom>
        </p:spPr>
        <p:txBody>
          <a:bodyPr anchor="t" rtlCol="false" tIns="0" lIns="0" bIns="0" rIns="0">
            <a:spAutoFit/>
          </a:bodyPr>
          <a:lstStyle/>
          <a:p>
            <a:pPr>
              <a:lnSpc>
                <a:spcPts val="2793"/>
              </a:lnSpc>
            </a:pPr>
            <a:r>
              <a:rPr lang="en-US" sz="2100">
                <a:solidFill>
                  <a:srgbClr val="01003B"/>
                </a:solidFill>
                <a:latin typeface="Be Vietnam"/>
              </a:rPr>
              <a:t>HoG features are extracted using the skimage library, which captures gradient information in images. The features are computed for each image in the dataset.</a:t>
            </a:r>
          </a:p>
        </p:txBody>
      </p:sp>
      <p:sp>
        <p:nvSpPr>
          <p:cNvPr name="TextBox 29" id="29"/>
          <p:cNvSpPr txBox="true"/>
          <p:nvPr/>
        </p:nvSpPr>
        <p:spPr>
          <a:xfrm rot="0">
            <a:off x="13346910" y="3894891"/>
            <a:ext cx="3693192" cy="976630"/>
          </a:xfrm>
          <a:prstGeom prst="rect">
            <a:avLst/>
          </a:prstGeom>
        </p:spPr>
        <p:txBody>
          <a:bodyPr anchor="t" rtlCol="false" tIns="0" lIns="0" bIns="0" rIns="0">
            <a:spAutoFit/>
          </a:bodyPr>
          <a:lstStyle/>
          <a:p>
            <a:pPr>
              <a:lnSpc>
                <a:spcPts val="3919"/>
              </a:lnSpc>
              <a:spcBef>
                <a:spcPct val="0"/>
              </a:spcBef>
            </a:pPr>
            <a:r>
              <a:rPr lang="en-US" sz="2799" spc="-64">
                <a:solidFill>
                  <a:srgbClr val="01003B"/>
                </a:solidFill>
                <a:latin typeface="Be Vietnam Ultra-Bold"/>
              </a:rPr>
              <a:t>Convolutional Neural Network (CNN)</a:t>
            </a:r>
          </a:p>
        </p:txBody>
      </p:sp>
      <p:sp>
        <p:nvSpPr>
          <p:cNvPr name="TextBox 30" id="30"/>
          <p:cNvSpPr txBox="true"/>
          <p:nvPr/>
        </p:nvSpPr>
        <p:spPr>
          <a:xfrm rot="0">
            <a:off x="13347659" y="5275855"/>
            <a:ext cx="2651024" cy="3861054"/>
          </a:xfrm>
          <a:prstGeom prst="rect">
            <a:avLst/>
          </a:prstGeom>
        </p:spPr>
        <p:txBody>
          <a:bodyPr anchor="t" rtlCol="false" tIns="0" lIns="0" bIns="0" rIns="0">
            <a:spAutoFit/>
          </a:bodyPr>
          <a:lstStyle/>
          <a:p>
            <a:pPr>
              <a:lnSpc>
                <a:spcPts val="2793"/>
              </a:lnSpc>
            </a:pPr>
            <a:r>
              <a:rPr lang="en-US" sz="2100">
                <a:solidFill>
                  <a:srgbClr val="01003B"/>
                </a:solidFill>
                <a:latin typeface="Be Vietnam"/>
              </a:rPr>
              <a:t>Pre-trained ResNet-50 model is used to extract features from facial images. The model is fine-tuned to remove the last fully connected layer, and features are extracted from the penultimate layer of the network.</a:t>
            </a:r>
          </a:p>
        </p:txBody>
      </p:sp>
      <p:grpSp>
        <p:nvGrpSpPr>
          <p:cNvPr name="Group 31" id="31"/>
          <p:cNvGrpSpPr/>
          <p:nvPr/>
        </p:nvGrpSpPr>
        <p:grpSpPr>
          <a:xfrm rot="-8100000">
            <a:off x="7880646" y="9015644"/>
            <a:ext cx="3895116" cy="389511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true">
              <a:gsLst>
                <a:gs pos="0">
                  <a:srgbClr val="48CFAE">
                    <a:alpha val="100000"/>
                  </a:srgbClr>
                </a:gs>
                <a:gs pos="100000">
                  <a:srgbClr val="006D83">
                    <a:alpha val="100000"/>
                  </a:srgbClr>
                </a:gs>
              </a:gsLst>
              <a:lin ang="5400000"/>
            </a:gradFill>
          </p:spPr>
        </p:sp>
        <p:sp>
          <p:nvSpPr>
            <p:cNvPr name="TextBox 33" id="33"/>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2700000">
            <a:off x="6999617" y="9028592"/>
            <a:ext cx="1042499" cy="104249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name="TextBox 36" id="3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37" id="37"/>
          <p:cNvGrpSpPr/>
          <p:nvPr/>
        </p:nvGrpSpPr>
        <p:grpSpPr>
          <a:xfrm rot="-1936642">
            <a:off x="-1194474" y="7618209"/>
            <a:ext cx="2388948" cy="238894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40" id="40"/>
          <p:cNvGrpSpPr/>
          <p:nvPr/>
        </p:nvGrpSpPr>
        <p:grpSpPr>
          <a:xfrm rot="-2047929">
            <a:off x="1126517" y="9474209"/>
            <a:ext cx="1042499" cy="104249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name="TextBox 42" id="4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286450" y="-1757362"/>
            <a:ext cx="18885647" cy="5404971"/>
            <a:chOff x="0" y="0"/>
            <a:chExt cx="25180863" cy="7206627"/>
          </a:xfrm>
        </p:grpSpPr>
        <p:pic>
          <p:nvPicPr>
            <p:cNvPr name="Picture 4" id="4"/>
            <p:cNvPicPr>
              <a:picLocks noChangeAspect="true"/>
            </p:cNvPicPr>
            <p:nvPr/>
          </p:nvPicPr>
          <p:blipFill>
            <a:blip r:embed="rId3"/>
            <a:srcRect l="0" t="28562" r="0" b="28562"/>
            <a:stretch>
              <a:fillRect/>
            </a:stretch>
          </p:blipFill>
          <p:spPr>
            <a:xfrm flipH="false" flipV="false">
              <a:off x="0" y="0"/>
              <a:ext cx="25180863" cy="7206627"/>
            </a:xfrm>
            <a:prstGeom prst="rect">
              <a:avLst/>
            </a:prstGeom>
          </p:spPr>
        </p:pic>
      </p:grpSp>
      <p:grpSp>
        <p:nvGrpSpPr>
          <p:cNvPr name="Group 5" id="5"/>
          <p:cNvGrpSpPr/>
          <p:nvPr/>
        </p:nvGrpSpPr>
        <p:grpSpPr>
          <a:xfrm rot="0">
            <a:off x="-1119743" y="10285618"/>
            <a:ext cx="20527487" cy="2731693"/>
            <a:chOff x="0" y="0"/>
            <a:chExt cx="5406416" cy="719458"/>
          </a:xfrm>
        </p:grpSpPr>
        <p:sp>
          <p:nvSpPr>
            <p:cNvPr name="Freeform 6" id="6"/>
            <p:cNvSpPr/>
            <p:nvPr/>
          </p:nvSpPr>
          <p:spPr>
            <a:xfrm flipH="false" flipV="false" rot="0">
              <a:off x="0" y="0"/>
              <a:ext cx="5406416" cy="719458"/>
            </a:xfrm>
            <a:custGeom>
              <a:avLst/>
              <a:gdLst/>
              <a:ahLst/>
              <a:cxnLst/>
              <a:rect r="r" b="b" t="t" l="l"/>
              <a:pathLst>
                <a:path h="719458" w="5406416">
                  <a:moveTo>
                    <a:pt x="0" y="0"/>
                  </a:moveTo>
                  <a:lnTo>
                    <a:pt x="5406416" y="0"/>
                  </a:lnTo>
                  <a:lnTo>
                    <a:pt x="5406416" y="719458"/>
                  </a:lnTo>
                  <a:lnTo>
                    <a:pt x="0" y="719458"/>
                  </a:lnTo>
                  <a:close/>
                </a:path>
              </a:pathLst>
            </a:custGeom>
            <a:solidFill>
              <a:srgbClr val="C9455F"/>
            </a:solidFill>
          </p:spPr>
        </p:sp>
        <p:sp>
          <p:nvSpPr>
            <p:cNvPr name="TextBox 7" id="7"/>
            <p:cNvSpPr txBox="true"/>
            <p:nvPr/>
          </p:nvSpPr>
          <p:spPr>
            <a:xfrm>
              <a:off x="0" y="19050"/>
              <a:ext cx="5406416" cy="700408"/>
            </a:xfrm>
            <a:prstGeom prst="rect">
              <a:avLst/>
            </a:prstGeom>
          </p:spPr>
          <p:txBody>
            <a:bodyPr anchor="ctr" rtlCol="false" tIns="50800" lIns="50800" bIns="50800" rIns="50800"/>
            <a:lstStyle/>
            <a:p>
              <a:pPr algn="ctr">
                <a:lnSpc>
                  <a:spcPts val="2750"/>
                </a:lnSpc>
              </a:pPr>
            </a:p>
          </p:txBody>
        </p:sp>
      </p:grpSp>
      <p:sp>
        <p:nvSpPr>
          <p:cNvPr name="TextBox 8" id="8"/>
          <p:cNvSpPr txBox="true"/>
          <p:nvPr/>
        </p:nvSpPr>
        <p:spPr>
          <a:xfrm rot="0">
            <a:off x="230103" y="5019675"/>
            <a:ext cx="6133152" cy="2171791"/>
          </a:xfrm>
          <a:prstGeom prst="rect">
            <a:avLst/>
          </a:prstGeom>
        </p:spPr>
        <p:txBody>
          <a:bodyPr anchor="t" rtlCol="false" tIns="0" lIns="0" bIns="0" rIns="0">
            <a:spAutoFit/>
          </a:bodyPr>
          <a:lstStyle/>
          <a:p>
            <a:pPr>
              <a:lnSpc>
                <a:spcPts val="8761"/>
              </a:lnSpc>
            </a:pPr>
            <a:r>
              <a:rPr lang="en-US" sz="6258">
                <a:solidFill>
                  <a:srgbClr val="01003B"/>
                </a:solidFill>
                <a:latin typeface="Be Vietnam Bold"/>
              </a:rPr>
              <a:t>MODEL TRAINING</a:t>
            </a:r>
          </a:p>
        </p:txBody>
      </p:sp>
      <p:sp>
        <p:nvSpPr>
          <p:cNvPr name="TextBox 9" id="9"/>
          <p:cNvSpPr txBox="true"/>
          <p:nvPr/>
        </p:nvSpPr>
        <p:spPr>
          <a:xfrm rot="0">
            <a:off x="6737669" y="5219156"/>
            <a:ext cx="4837408" cy="3989705"/>
          </a:xfrm>
          <a:prstGeom prst="rect">
            <a:avLst/>
          </a:prstGeom>
        </p:spPr>
        <p:txBody>
          <a:bodyPr anchor="t" rtlCol="false" tIns="0" lIns="0" bIns="0" rIns="0">
            <a:spAutoFit/>
          </a:bodyPr>
          <a:lstStyle/>
          <a:p>
            <a:pPr>
              <a:lnSpc>
                <a:spcPts val="3220"/>
              </a:lnSpc>
            </a:pPr>
            <a:r>
              <a:rPr lang="en-US" sz="2300">
                <a:solidFill>
                  <a:srgbClr val="01003B"/>
                </a:solidFill>
                <a:latin typeface="Be Vietnam"/>
              </a:rPr>
              <a:t>Various traditional machine learning models such as K-Nearest Neighbors (KNN), Support Vector Machine (SVM) with different kernels, and Random Forest are trained and evaluated on the extracted features. Linear Discriminant Analysis (LDA) is used for dimensionality reduction in some cases.</a:t>
            </a:r>
          </a:p>
        </p:txBody>
      </p:sp>
      <p:sp>
        <p:nvSpPr>
          <p:cNvPr name="TextBox 10" id="10"/>
          <p:cNvSpPr txBox="true"/>
          <p:nvPr/>
        </p:nvSpPr>
        <p:spPr>
          <a:xfrm rot="0">
            <a:off x="6737669" y="3978056"/>
            <a:ext cx="4605843" cy="1057275"/>
          </a:xfrm>
          <a:prstGeom prst="rect">
            <a:avLst/>
          </a:prstGeom>
        </p:spPr>
        <p:txBody>
          <a:bodyPr anchor="t" rtlCol="false" tIns="0" lIns="0" bIns="0" rIns="0">
            <a:spAutoFit/>
          </a:bodyPr>
          <a:lstStyle/>
          <a:p>
            <a:pPr>
              <a:lnSpc>
                <a:spcPts val="4200"/>
              </a:lnSpc>
            </a:pPr>
            <a:r>
              <a:rPr lang="en-US" sz="3000">
                <a:solidFill>
                  <a:srgbClr val="01003B"/>
                </a:solidFill>
                <a:latin typeface="Be Vietnam Ultra-Bold"/>
              </a:rPr>
              <a:t>Traditional Machine Learning Models</a:t>
            </a:r>
          </a:p>
        </p:txBody>
      </p:sp>
      <p:sp>
        <p:nvSpPr>
          <p:cNvPr name="TextBox 11" id="11"/>
          <p:cNvSpPr txBox="true"/>
          <p:nvPr/>
        </p:nvSpPr>
        <p:spPr>
          <a:xfrm rot="0">
            <a:off x="12431417" y="5219156"/>
            <a:ext cx="4381991" cy="2389505"/>
          </a:xfrm>
          <a:prstGeom prst="rect">
            <a:avLst/>
          </a:prstGeom>
        </p:spPr>
        <p:txBody>
          <a:bodyPr anchor="t" rtlCol="false" tIns="0" lIns="0" bIns="0" rIns="0">
            <a:spAutoFit/>
          </a:bodyPr>
          <a:lstStyle/>
          <a:p>
            <a:pPr>
              <a:lnSpc>
                <a:spcPts val="3220"/>
              </a:lnSpc>
            </a:pPr>
            <a:r>
              <a:rPr lang="en-US" sz="2300">
                <a:solidFill>
                  <a:srgbClr val="01003B"/>
                </a:solidFill>
                <a:latin typeface="Be Vietnam"/>
              </a:rPr>
              <a:t>An Artificial Neural Network (ANN) is constructed using dense layers to classify facial images. The model is trained on the extracted features and evaluated for accuracy.</a:t>
            </a:r>
          </a:p>
        </p:txBody>
      </p:sp>
      <p:sp>
        <p:nvSpPr>
          <p:cNvPr name="TextBox 12" id="12"/>
          <p:cNvSpPr txBox="true"/>
          <p:nvPr/>
        </p:nvSpPr>
        <p:spPr>
          <a:xfrm rot="0">
            <a:off x="12431417" y="3990975"/>
            <a:ext cx="4605843" cy="1057275"/>
          </a:xfrm>
          <a:prstGeom prst="rect">
            <a:avLst/>
          </a:prstGeom>
        </p:spPr>
        <p:txBody>
          <a:bodyPr anchor="t" rtlCol="false" tIns="0" lIns="0" bIns="0" rIns="0">
            <a:spAutoFit/>
          </a:bodyPr>
          <a:lstStyle/>
          <a:p>
            <a:pPr>
              <a:lnSpc>
                <a:spcPts val="4200"/>
              </a:lnSpc>
            </a:pPr>
            <a:r>
              <a:rPr lang="en-US" sz="3000">
                <a:solidFill>
                  <a:srgbClr val="01003B"/>
                </a:solidFill>
                <a:latin typeface="Be Vietnam Bold"/>
              </a:rPr>
              <a:t>ARTIFICIAL NEURAL NETWORK (ANN)</a:t>
            </a:r>
          </a:p>
        </p:txBody>
      </p:sp>
      <p:grpSp>
        <p:nvGrpSpPr>
          <p:cNvPr name="Group 13" id="13"/>
          <p:cNvGrpSpPr/>
          <p:nvPr/>
        </p:nvGrpSpPr>
        <p:grpSpPr>
          <a:xfrm rot="0">
            <a:off x="-651330" y="9296911"/>
            <a:ext cx="19615407" cy="3895402"/>
            <a:chOff x="0" y="0"/>
            <a:chExt cx="5166198" cy="1025950"/>
          </a:xfrm>
        </p:grpSpPr>
        <p:sp>
          <p:nvSpPr>
            <p:cNvPr name="Freeform 14" id="14"/>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15" id="15"/>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sp>
        <p:nvSpPr>
          <p:cNvPr name="TextBox 3" id="3"/>
          <p:cNvSpPr txBox="true"/>
          <p:nvPr/>
        </p:nvSpPr>
        <p:spPr>
          <a:xfrm rot="0">
            <a:off x="1434152" y="1575915"/>
            <a:ext cx="8339384" cy="5977267"/>
          </a:xfrm>
          <a:prstGeom prst="rect">
            <a:avLst/>
          </a:prstGeom>
        </p:spPr>
        <p:txBody>
          <a:bodyPr anchor="t" rtlCol="false" tIns="0" lIns="0" bIns="0" rIns="0">
            <a:spAutoFit/>
          </a:bodyPr>
          <a:lstStyle/>
          <a:p>
            <a:pPr>
              <a:lnSpc>
                <a:spcPts val="15909"/>
              </a:lnSpc>
              <a:spcBef>
                <a:spcPct val="0"/>
              </a:spcBef>
            </a:pPr>
            <a:r>
              <a:rPr lang="en-US" sz="11364">
                <a:solidFill>
                  <a:srgbClr val="33326B"/>
                </a:solidFill>
                <a:latin typeface="TT Chocolates Bold"/>
              </a:rPr>
              <a:t>RESULTS AND DISCUSSION</a:t>
            </a:r>
          </a:p>
        </p:txBody>
      </p:sp>
      <p:grpSp>
        <p:nvGrpSpPr>
          <p:cNvPr name="Group 4" id="4"/>
          <p:cNvGrpSpPr/>
          <p:nvPr/>
        </p:nvGrpSpPr>
        <p:grpSpPr>
          <a:xfrm rot="8100000">
            <a:off x="15141130" y="1681505"/>
            <a:ext cx="2103985" cy="210398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true">
              <a:gsLst>
                <a:gs pos="0">
                  <a:srgbClr val="48CFAE">
                    <a:alpha val="100000"/>
                  </a:srgbClr>
                </a:gs>
                <a:gs pos="100000">
                  <a:srgbClr val="006D83">
                    <a:alpha val="100000"/>
                  </a:srgbClr>
                </a:gs>
              </a:gsLst>
              <a:lin ang="5400000"/>
            </a:gra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8100000">
            <a:off x="12542885" y="-3550601"/>
            <a:ext cx="4742111" cy="474211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5400000"/>
            </a:gra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2700000">
            <a:off x="17334914" y="-1274095"/>
            <a:ext cx="4742111" cy="474211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0"/>
            </a:gra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8100000">
            <a:off x="15699542" y="603380"/>
            <a:ext cx="987162" cy="98716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10800000">
            <a:off x="-2244366" y="9188691"/>
            <a:ext cx="21640247" cy="2196619"/>
            <a:chOff x="0" y="0"/>
            <a:chExt cx="5699489" cy="578533"/>
          </a:xfrm>
        </p:grpSpPr>
        <p:sp>
          <p:nvSpPr>
            <p:cNvPr name="Freeform 17" id="17"/>
            <p:cNvSpPr/>
            <p:nvPr/>
          </p:nvSpPr>
          <p:spPr>
            <a:xfrm flipH="false" flipV="false" rot="0">
              <a:off x="0" y="0"/>
              <a:ext cx="5699489" cy="578533"/>
            </a:xfrm>
            <a:custGeom>
              <a:avLst/>
              <a:gdLst/>
              <a:ahLst/>
              <a:cxnLst/>
              <a:rect r="r" b="b" t="t" l="l"/>
              <a:pathLst>
                <a:path h="578533" w="5699489">
                  <a:moveTo>
                    <a:pt x="0" y="0"/>
                  </a:moveTo>
                  <a:lnTo>
                    <a:pt x="5699489" y="0"/>
                  </a:lnTo>
                  <a:lnTo>
                    <a:pt x="5699489" y="578533"/>
                  </a:lnTo>
                  <a:lnTo>
                    <a:pt x="0" y="578533"/>
                  </a:lnTo>
                  <a:close/>
                </a:path>
              </a:pathLst>
            </a:custGeom>
            <a:solidFill>
              <a:srgbClr val="195759"/>
            </a:solidFill>
          </p:spPr>
        </p:sp>
        <p:sp>
          <p:nvSpPr>
            <p:cNvPr name="TextBox 18" id="18"/>
            <p:cNvSpPr txBox="true"/>
            <p:nvPr/>
          </p:nvSpPr>
          <p:spPr>
            <a:xfrm>
              <a:off x="0" y="-47625"/>
              <a:ext cx="5699489" cy="626158"/>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pic>
        <p:nvPicPr>
          <p:cNvPr name="Picture 3" id="3"/>
          <p:cNvPicPr>
            <a:picLocks noChangeAspect="true"/>
          </p:cNvPicPr>
          <p:nvPr/>
        </p:nvPicPr>
        <p:blipFill>
          <a:blip r:embed="rId3"/>
          <a:stretch>
            <a:fillRect/>
          </a:stretch>
        </p:blipFill>
        <p:spPr>
          <a:xfrm rot="0">
            <a:off x="6069136" y="5244249"/>
            <a:ext cx="4040896" cy="2357189"/>
          </a:xfrm>
          <a:prstGeom prst="rect">
            <a:avLst/>
          </a:prstGeom>
        </p:spPr>
      </p:pic>
      <p:grpSp>
        <p:nvGrpSpPr>
          <p:cNvPr name="Group 4" id="4"/>
          <p:cNvGrpSpPr/>
          <p:nvPr/>
        </p:nvGrpSpPr>
        <p:grpSpPr>
          <a:xfrm rot="0">
            <a:off x="4203886" y="2078763"/>
            <a:ext cx="11631813" cy="2226594"/>
            <a:chOff x="0" y="0"/>
            <a:chExt cx="3654995" cy="699649"/>
          </a:xfrm>
        </p:grpSpPr>
        <p:sp>
          <p:nvSpPr>
            <p:cNvPr name="Freeform 5" id="5"/>
            <p:cNvSpPr/>
            <p:nvPr/>
          </p:nvSpPr>
          <p:spPr>
            <a:xfrm flipH="false" flipV="false" rot="0">
              <a:off x="0" y="0"/>
              <a:ext cx="3654995" cy="699649"/>
            </a:xfrm>
            <a:custGeom>
              <a:avLst/>
              <a:gdLst/>
              <a:ahLst/>
              <a:cxnLst/>
              <a:rect r="r" b="b" t="t" l="l"/>
              <a:pathLst>
                <a:path h="699649" w="3654995">
                  <a:moveTo>
                    <a:pt x="9318" y="0"/>
                  </a:moveTo>
                  <a:lnTo>
                    <a:pt x="3645677" y="0"/>
                  </a:lnTo>
                  <a:cubicBezTo>
                    <a:pt x="3648148" y="0"/>
                    <a:pt x="3650518" y="982"/>
                    <a:pt x="3652265" y="2729"/>
                  </a:cubicBezTo>
                  <a:cubicBezTo>
                    <a:pt x="3654013" y="4477"/>
                    <a:pt x="3654995" y="6847"/>
                    <a:pt x="3654995" y="9318"/>
                  </a:cubicBezTo>
                  <a:lnTo>
                    <a:pt x="3654995" y="690331"/>
                  </a:lnTo>
                  <a:cubicBezTo>
                    <a:pt x="3654995" y="692803"/>
                    <a:pt x="3654013" y="695173"/>
                    <a:pt x="3652265" y="696920"/>
                  </a:cubicBezTo>
                  <a:cubicBezTo>
                    <a:pt x="3650518" y="698668"/>
                    <a:pt x="3648148" y="699649"/>
                    <a:pt x="3645677" y="699649"/>
                  </a:cubicBezTo>
                  <a:lnTo>
                    <a:pt x="9318" y="699649"/>
                  </a:lnTo>
                  <a:cubicBezTo>
                    <a:pt x="6847" y="699649"/>
                    <a:pt x="4477" y="698668"/>
                    <a:pt x="2729" y="696920"/>
                  </a:cubicBezTo>
                  <a:cubicBezTo>
                    <a:pt x="982" y="695173"/>
                    <a:pt x="0" y="692803"/>
                    <a:pt x="0" y="690331"/>
                  </a:cubicBezTo>
                  <a:lnTo>
                    <a:pt x="0" y="9318"/>
                  </a:lnTo>
                  <a:cubicBezTo>
                    <a:pt x="0" y="6847"/>
                    <a:pt x="982" y="4477"/>
                    <a:pt x="2729" y="2729"/>
                  </a:cubicBezTo>
                  <a:cubicBezTo>
                    <a:pt x="4477" y="982"/>
                    <a:pt x="6847" y="0"/>
                    <a:pt x="9318" y="0"/>
                  </a:cubicBezTo>
                  <a:close/>
                </a:path>
              </a:pathLst>
            </a:custGeom>
            <a:solidFill>
              <a:srgbClr val="000000">
                <a:alpha val="0"/>
              </a:srgbClr>
            </a:solidFill>
            <a:ln w="95250" cap="sq">
              <a:solidFill>
                <a:srgbClr val="195759"/>
              </a:solidFill>
              <a:prstDash val="solid"/>
              <a:miter/>
            </a:ln>
          </p:spPr>
        </p:sp>
        <p:sp>
          <p:nvSpPr>
            <p:cNvPr name="TextBox 6" id="6"/>
            <p:cNvSpPr txBox="true"/>
            <p:nvPr/>
          </p:nvSpPr>
          <p:spPr>
            <a:xfrm>
              <a:off x="0" y="-47625"/>
              <a:ext cx="3654995" cy="747274"/>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4203886" y="2626519"/>
            <a:ext cx="11631813" cy="1150132"/>
          </a:xfrm>
          <a:prstGeom prst="rect">
            <a:avLst/>
          </a:prstGeom>
        </p:spPr>
        <p:txBody>
          <a:bodyPr anchor="t" rtlCol="false" tIns="0" lIns="0" bIns="0" rIns="0">
            <a:spAutoFit/>
          </a:bodyPr>
          <a:lstStyle/>
          <a:p>
            <a:pPr algn="ctr">
              <a:lnSpc>
                <a:spcPts val="8716"/>
              </a:lnSpc>
            </a:pPr>
            <a:r>
              <a:rPr lang="en-US" sz="8462" spc="270">
                <a:solidFill>
                  <a:srgbClr val="01003B"/>
                </a:solidFill>
                <a:latin typeface="Be Vietnam Ultra-Bold"/>
              </a:rPr>
              <a:t>LBP</a:t>
            </a:r>
          </a:p>
        </p:txBody>
      </p:sp>
      <p:sp>
        <p:nvSpPr>
          <p:cNvPr name="Freeform 8" id="8"/>
          <p:cNvSpPr/>
          <p:nvPr/>
        </p:nvSpPr>
        <p:spPr>
          <a:xfrm flipH="false" flipV="true" rot="-10800000">
            <a:off x="-2529274" y="-408557"/>
            <a:ext cx="6733160" cy="10734023"/>
          </a:xfrm>
          <a:custGeom>
            <a:avLst/>
            <a:gdLst/>
            <a:ahLst/>
            <a:cxnLst/>
            <a:rect r="r" b="b" t="t" l="l"/>
            <a:pathLst>
              <a:path h="10734023" w="6733160">
                <a:moveTo>
                  <a:pt x="0" y="10734023"/>
                </a:moveTo>
                <a:lnTo>
                  <a:pt x="6733160" y="10734023"/>
                </a:lnTo>
                <a:lnTo>
                  <a:pt x="6733160" y="0"/>
                </a:lnTo>
                <a:lnTo>
                  <a:pt x="0" y="0"/>
                </a:lnTo>
                <a:lnTo>
                  <a:pt x="0" y="1073402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2316256"/>
            <a:ext cx="19615407" cy="2921592"/>
            <a:chOff x="0" y="0"/>
            <a:chExt cx="5166198" cy="769473"/>
          </a:xfrm>
        </p:grpSpPr>
        <p:sp>
          <p:nvSpPr>
            <p:cNvPr name="Freeform 10" id="10"/>
            <p:cNvSpPr/>
            <p:nvPr/>
          </p:nvSpPr>
          <p:spPr>
            <a:xfrm flipH="false" flipV="false" rot="0">
              <a:off x="0" y="0"/>
              <a:ext cx="5166198" cy="769473"/>
            </a:xfrm>
            <a:custGeom>
              <a:avLst/>
              <a:gdLst/>
              <a:ahLst/>
              <a:cxnLst/>
              <a:rect r="r" b="b" t="t" l="l"/>
              <a:pathLst>
                <a:path h="769473" w="5166198">
                  <a:moveTo>
                    <a:pt x="0" y="0"/>
                  </a:moveTo>
                  <a:lnTo>
                    <a:pt x="5166198" y="0"/>
                  </a:lnTo>
                  <a:lnTo>
                    <a:pt x="5166198" y="769473"/>
                  </a:lnTo>
                  <a:lnTo>
                    <a:pt x="0" y="769473"/>
                  </a:lnTo>
                  <a:close/>
                </a:path>
              </a:pathLst>
            </a:custGeom>
            <a:solidFill>
              <a:srgbClr val="195759"/>
            </a:solidFill>
          </p:spPr>
        </p:sp>
        <p:sp>
          <p:nvSpPr>
            <p:cNvPr name="TextBox 11" id="11"/>
            <p:cNvSpPr txBox="true"/>
            <p:nvPr/>
          </p:nvSpPr>
          <p:spPr>
            <a:xfrm>
              <a:off x="0" y="-47625"/>
              <a:ext cx="5166198" cy="817098"/>
            </a:xfrm>
            <a:prstGeom prst="rect">
              <a:avLst/>
            </a:prstGeom>
          </p:spPr>
          <p:txBody>
            <a:bodyPr anchor="ctr" rtlCol="false" tIns="50800" lIns="50800" bIns="50800" rIns="50800"/>
            <a:lstStyle/>
            <a:p>
              <a:pPr algn="ctr">
                <a:lnSpc>
                  <a:spcPts val="2800"/>
                </a:lnSpc>
              </a:pPr>
            </a:p>
          </p:txBody>
        </p:sp>
      </p:grpSp>
      <p:pic>
        <p:nvPicPr>
          <p:cNvPr name="Picture 12" id="12"/>
          <p:cNvPicPr>
            <a:picLocks noChangeAspect="true"/>
          </p:cNvPicPr>
          <p:nvPr/>
        </p:nvPicPr>
        <p:blipFill>
          <a:blip r:embed="rId6"/>
          <a:stretch>
            <a:fillRect/>
          </a:stretch>
        </p:blipFill>
        <p:spPr>
          <a:xfrm rot="0">
            <a:off x="1963767" y="5244249"/>
            <a:ext cx="4040896" cy="2357189"/>
          </a:xfrm>
          <a:prstGeom prst="rect">
            <a:avLst/>
          </a:prstGeom>
        </p:spPr>
      </p:pic>
      <p:pic>
        <p:nvPicPr>
          <p:cNvPr name="Picture 13" id="13"/>
          <p:cNvPicPr>
            <a:picLocks noChangeAspect="true"/>
          </p:cNvPicPr>
          <p:nvPr/>
        </p:nvPicPr>
        <p:blipFill>
          <a:blip r:embed="rId7"/>
          <a:stretch>
            <a:fillRect/>
          </a:stretch>
        </p:blipFill>
        <p:spPr>
          <a:xfrm rot="0">
            <a:off x="10169974" y="5244249"/>
            <a:ext cx="4040896" cy="2357189"/>
          </a:xfrm>
          <a:prstGeom prst="rect">
            <a:avLst/>
          </a:prstGeom>
        </p:spPr>
      </p:pic>
      <p:sp>
        <p:nvSpPr>
          <p:cNvPr name="TextBox 14" id="14"/>
          <p:cNvSpPr txBox="true"/>
          <p:nvPr/>
        </p:nvSpPr>
        <p:spPr>
          <a:xfrm rot="0">
            <a:off x="2177257" y="7557157"/>
            <a:ext cx="3613915"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LDA followed by KNN</a:t>
            </a:r>
          </a:p>
        </p:txBody>
      </p:sp>
      <p:sp>
        <p:nvSpPr>
          <p:cNvPr name="TextBox 15" id="15"/>
          <p:cNvSpPr txBox="true"/>
          <p:nvPr/>
        </p:nvSpPr>
        <p:spPr>
          <a:xfrm rot="0">
            <a:off x="10380806" y="7557157"/>
            <a:ext cx="3619232" cy="139211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Random Forest Classifier</a:t>
            </a:r>
          </a:p>
          <a:p>
            <a:pPr algn="ctr">
              <a:lnSpc>
                <a:spcPts val="3718"/>
              </a:lnSpc>
            </a:pPr>
          </a:p>
        </p:txBody>
      </p:sp>
      <p:pic>
        <p:nvPicPr>
          <p:cNvPr name="Picture 16" id="16"/>
          <p:cNvPicPr>
            <a:picLocks noChangeAspect="true"/>
          </p:cNvPicPr>
          <p:nvPr/>
        </p:nvPicPr>
        <p:blipFill>
          <a:blip r:embed="rId8"/>
          <a:stretch>
            <a:fillRect/>
          </a:stretch>
        </p:blipFill>
        <p:spPr>
          <a:xfrm rot="0">
            <a:off x="14270812" y="5244249"/>
            <a:ext cx="4040896" cy="2357189"/>
          </a:xfrm>
          <a:prstGeom prst="rect">
            <a:avLst/>
          </a:prstGeom>
        </p:spPr>
      </p:pic>
      <p:sp>
        <p:nvSpPr>
          <p:cNvPr name="TextBox 17" id="17"/>
          <p:cNvSpPr txBox="true"/>
          <p:nvPr/>
        </p:nvSpPr>
        <p:spPr>
          <a:xfrm rot="0">
            <a:off x="14451036" y="7557157"/>
            <a:ext cx="3680447"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ANN</a:t>
            </a:r>
          </a:p>
        </p:txBody>
      </p:sp>
      <p:sp>
        <p:nvSpPr>
          <p:cNvPr name="TextBox 18" id="18"/>
          <p:cNvSpPr txBox="true"/>
          <p:nvPr/>
        </p:nvSpPr>
        <p:spPr>
          <a:xfrm rot="0">
            <a:off x="6282626" y="7557157"/>
            <a:ext cx="3613915" cy="925387"/>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SVM with kernels: RBF</a:t>
            </a:r>
          </a:p>
        </p:txBody>
      </p:sp>
      <p:sp>
        <p:nvSpPr>
          <p:cNvPr name="Freeform 19" id="19"/>
          <p:cNvSpPr/>
          <p:nvPr/>
        </p:nvSpPr>
        <p:spPr>
          <a:xfrm flipH="false" flipV="false" rot="0">
            <a:off x="4583885" y="2588417"/>
            <a:ext cx="1207287" cy="1207287"/>
          </a:xfrm>
          <a:custGeom>
            <a:avLst/>
            <a:gdLst/>
            <a:ahLst/>
            <a:cxnLst/>
            <a:rect r="r" b="b" t="t" l="l"/>
            <a:pathLst>
              <a:path h="1207287" w="1207287">
                <a:moveTo>
                  <a:pt x="0" y="0"/>
                </a:moveTo>
                <a:lnTo>
                  <a:pt x="1207287" y="0"/>
                </a:lnTo>
                <a:lnTo>
                  <a:pt x="1207287" y="1207287"/>
                </a:lnTo>
                <a:lnTo>
                  <a:pt x="0" y="12072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pic>
        <p:nvPicPr>
          <p:cNvPr name="Picture 3" id="3"/>
          <p:cNvPicPr>
            <a:picLocks noChangeAspect="true"/>
          </p:cNvPicPr>
          <p:nvPr/>
        </p:nvPicPr>
        <p:blipFill>
          <a:blip r:embed="rId3"/>
          <a:stretch>
            <a:fillRect/>
          </a:stretch>
        </p:blipFill>
        <p:spPr>
          <a:xfrm rot="0">
            <a:off x="6069136" y="5244249"/>
            <a:ext cx="4040896" cy="2357189"/>
          </a:xfrm>
          <a:prstGeom prst="rect">
            <a:avLst/>
          </a:prstGeom>
        </p:spPr>
      </p:pic>
      <p:grpSp>
        <p:nvGrpSpPr>
          <p:cNvPr name="Group 4" id="4"/>
          <p:cNvGrpSpPr/>
          <p:nvPr/>
        </p:nvGrpSpPr>
        <p:grpSpPr>
          <a:xfrm rot="0">
            <a:off x="4203886" y="2078763"/>
            <a:ext cx="11631813" cy="2226594"/>
            <a:chOff x="0" y="0"/>
            <a:chExt cx="3654995" cy="699649"/>
          </a:xfrm>
        </p:grpSpPr>
        <p:sp>
          <p:nvSpPr>
            <p:cNvPr name="Freeform 5" id="5"/>
            <p:cNvSpPr/>
            <p:nvPr/>
          </p:nvSpPr>
          <p:spPr>
            <a:xfrm flipH="false" flipV="false" rot="0">
              <a:off x="0" y="0"/>
              <a:ext cx="3654995" cy="699649"/>
            </a:xfrm>
            <a:custGeom>
              <a:avLst/>
              <a:gdLst/>
              <a:ahLst/>
              <a:cxnLst/>
              <a:rect r="r" b="b" t="t" l="l"/>
              <a:pathLst>
                <a:path h="699649" w="3654995">
                  <a:moveTo>
                    <a:pt x="9318" y="0"/>
                  </a:moveTo>
                  <a:lnTo>
                    <a:pt x="3645677" y="0"/>
                  </a:lnTo>
                  <a:cubicBezTo>
                    <a:pt x="3648148" y="0"/>
                    <a:pt x="3650518" y="982"/>
                    <a:pt x="3652265" y="2729"/>
                  </a:cubicBezTo>
                  <a:cubicBezTo>
                    <a:pt x="3654013" y="4477"/>
                    <a:pt x="3654995" y="6847"/>
                    <a:pt x="3654995" y="9318"/>
                  </a:cubicBezTo>
                  <a:lnTo>
                    <a:pt x="3654995" y="690331"/>
                  </a:lnTo>
                  <a:cubicBezTo>
                    <a:pt x="3654995" y="692803"/>
                    <a:pt x="3654013" y="695173"/>
                    <a:pt x="3652265" y="696920"/>
                  </a:cubicBezTo>
                  <a:cubicBezTo>
                    <a:pt x="3650518" y="698668"/>
                    <a:pt x="3648148" y="699649"/>
                    <a:pt x="3645677" y="699649"/>
                  </a:cubicBezTo>
                  <a:lnTo>
                    <a:pt x="9318" y="699649"/>
                  </a:lnTo>
                  <a:cubicBezTo>
                    <a:pt x="6847" y="699649"/>
                    <a:pt x="4477" y="698668"/>
                    <a:pt x="2729" y="696920"/>
                  </a:cubicBezTo>
                  <a:cubicBezTo>
                    <a:pt x="982" y="695173"/>
                    <a:pt x="0" y="692803"/>
                    <a:pt x="0" y="690331"/>
                  </a:cubicBezTo>
                  <a:lnTo>
                    <a:pt x="0" y="9318"/>
                  </a:lnTo>
                  <a:cubicBezTo>
                    <a:pt x="0" y="6847"/>
                    <a:pt x="982" y="4477"/>
                    <a:pt x="2729" y="2729"/>
                  </a:cubicBezTo>
                  <a:cubicBezTo>
                    <a:pt x="4477" y="982"/>
                    <a:pt x="6847" y="0"/>
                    <a:pt x="9318" y="0"/>
                  </a:cubicBezTo>
                  <a:close/>
                </a:path>
              </a:pathLst>
            </a:custGeom>
            <a:solidFill>
              <a:srgbClr val="000000">
                <a:alpha val="0"/>
              </a:srgbClr>
            </a:solidFill>
            <a:ln w="95250" cap="sq">
              <a:solidFill>
                <a:srgbClr val="195759"/>
              </a:solidFill>
              <a:prstDash val="solid"/>
              <a:miter/>
            </a:ln>
          </p:spPr>
        </p:sp>
        <p:sp>
          <p:nvSpPr>
            <p:cNvPr name="TextBox 6" id="6"/>
            <p:cNvSpPr txBox="true"/>
            <p:nvPr/>
          </p:nvSpPr>
          <p:spPr>
            <a:xfrm>
              <a:off x="0" y="-47625"/>
              <a:ext cx="3654995" cy="747274"/>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4203886" y="2626519"/>
            <a:ext cx="11631813" cy="1150132"/>
          </a:xfrm>
          <a:prstGeom prst="rect">
            <a:avLst/>
          </a:prstGeom>
        </p:spPr>
        <p:txBody>
          <a:bodyPr anchor="t" rtlCol="false" tIns="0" lIns="0" bIns="0" rIns="0">
            <a:spAutoFit/>
          </a:bodyPr>
          <a:lstStyle/>
          <a:p>
            <a:pPr algn="ctr">
              <a:lnSpc>
                <a:spcPts val="8716"/>
              </a:lnSpc>
            </a:pPr>
            <a:r>
              <a:rPr lang="en-US" sz="8462" spc="270">
                <a:solidFill>
                  <a:srgbClr val="01003B"/>
                </a:solidFill>
                <a:latin typeface="Be Vietnam Ultra-Bold"/>
              </a:rPr>
              <a:t>HOG</a:t>
            </a:r>
          </a:p>
        </p:txBody>
      </p:sp>
      <p:sp>
        <p:nvSpPr>
          <p:cNvPr name="Freeform 8" id="8"/>
          <p:cNvSpPr/>
          <p:nvPr/>
        </p:nvSpPr>
        <p:spPr>
          <a:xfrm flipH="false" flipV="true" rot="-10800000">
            <a:off x="-2529274" y="-408557"/>
            <a:ext cx="6733160" cy="10734023"/>
          </a:xfrm>
          <a:custGeom>
            <a:avLst/>
            <a:gdLst/>
            <a:ahLst/>
            <a:cxnLst/>
            <a:rect r="r" b="b" t="t" l="l"/>
            <a:pathLst>
              <a:path h="10734023" w="6733160">
                <a:moveTo>
                  <a:pt x="0" y="10734023"/>
                </a:moveTo>
                <a:lnTo>
                  <a:pt x="6733160" y="10734023"/>
                </a:lnTo>
                <a:lnTo>
                  <a:pt x="6733160" y="0"/>
                </a:lnTo>
                <a:lnTo>
                  <a:pt x="0" y="0"/>
                </a:lnTo>
                <a:lnTo>
                  <a:pt x="0" y="1073402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2316256"/>
            <a:ext cx="19615407" cy="2921592"/>
            <a:chOff x="0" y="0"/>
            <a:chExt cx="5166198" cy="769473"/>
          </a:xfrm>
        </p:grpSpPr>
        <p:sp>
          <p:nvSpPr>
            <p:cNvPr name="Freeform 10" id="10"/>
            <p:cNvSpPr/>
            <p:nvPr/>
          </p:nvSpPr>
          <p:spPr>
            <a:xfrm flipH="false" flipV="false" rot="0">
              <a:off x="0" y="0"/>
              <a:ext cx="5166198" cy="769473"/>
            </a:xfrm>
            <a:custGeom>
              <a:avLst/>
              <a:gdLst/>
              <a:ahLst/>
              <a:cxnLst/>
              <a:rect r="r" b="b" t="t" l="l"/>
              <a:pathLst>
                <a:path h="769473" w="5166198">
                  <a:moveTo>
                    <a:pt x="0" y="0"/>
                  </a:moveTo>
                  <a:lnTo>
                    <a:pt x="5166198" y="0"/>
                  </a:lnTo>
                  <a:lnTo>
                    <a:pt x="5166198" y="769473"/>
                  </a:lnTo>
                  <a:lnTo>
                    <a:pt x="0" y="769473"/>
                  </a:lnTo>
                  <a:close/>
                </a:path>
              </a:pathLst>
            </a:custGeom>
            <a:solidFill>
              <a:srgbClr val="195759"/>
            </a:solidFill>
          </p:spPr>
        </p:sp>
        <p:sp>
          <p:nvSpPr>
            <p:cNvPr name="TextBox 11" id="11"/>
            <p:cNvSpPr txBox="true"/>
            <p:nvPr/>
          </p:nvSpPr>
          <p:spPr>
            <a:xfrm>
              <a:off x="0" y="-47625"/>
              <a:ext cx="5166198" cy="817098"/>
            </a:xfrm>
            <a:prstGeom prst="rect">
              <a:avLst/>
            </a:prstGeom>
          </p:spPr>
          <p:txBody>
            <a:bodyPr anchor="ctr" rtlCol="false" tIns="50800" lIns="50800" bIns="50800" rIns="50800"/>
            <a:lstStyle/>
            <a:p>
              <a:pPr algn="ctr">
                <a:lnSpc>
                  <a:spcPts val="2800"/>
                </a:lnSpc>
              </a:pPr>
            </a:p>
          </p:txBody>
        </p:sp>
      </p:grpSp>
      <p:pic>
        <p:nvPicPr>
          <p:cNvPr name="Picture 12" id="12"/>
          <p:cNvPicPr>
            <a:picLocks noChangeAspect="true"/>
          </p:cNvPicPr>
          <p:nvPr/>
        </p:nvPicPr>
        <p:blipFill>
          <a:blip r:embed="rId6"/>
          <a:stretch>
            <a:fillRect/>
          </a:stretch>
        </p:blipFill>
        <p:spPr>
          <a:xfrm rot="0">
            <a:off x="1963767" y="5244249"/>
            <a:ext cx="4040896" cy="2357189"/>
          </a:xfrm>
          <a:prstGeom prst="rect">
            <a:avLst/>
          </a:prstGeom>
        </p:spPr>
      </p:pic>
      <p:pic>
        <p:nvPicPr>
          <p:cNvPr name="Picture 13" id="13"/>
          <p:cNvPicPr>
            <a:picLocks noChangeAspect="true"/>
          </p:cNvPicPr>
          <p:nvPr/>
        </p:nvPicPr>
        <p:blipFill>
          <a:blip r:embed="rId7"/>
          <a:stretch>
            <a:fillRect/>
          </a:stretch>
        </p:blipFill>
        <p:spPr>
          <a:xfrm rot="0">
            <a:off x="10169974" y="5244249"/>
            <a:ext cx="4040896" cy="2357189"/>
          </a:xfrm>
          <a:prstGeom prst="rect">
            <a:avLst/>
          </a:prstGeom>
        </p:spPr>
      </p:pic>
      <p:sp>
        <p:nvSpPr>
          <p:cNvPr name="TextBox 14" id="14"/>
          <p:cNvSpPr txBox="true"/>
          <p:nvPr/>
        </p:nvSpPr>
        <p:spPr>
          <a:xfrm rot="0">
            <a:off x="2177257" y="7557157"/>
            <a:ext cx="3613915"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LDA followed by KNN</a:t>
            </a:r>
          </a:p>
        </p:txBody>
      </p:sp>
      <p:sp>
        <p:nvSpPr>
          <p:cNvPr name="TextBox 15" id="15"/>
          <p:cNvSpPr txBox="true"/>
          <p:nvPr/>
        </p:nvSpPr>
        <p:spPr>
          <a:xfrm rot="0">
            <a:off x="10380806" y="7557157"/>
            <a:ext cx="3619232" cy="925387"/>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LDA followed by SVM</a:t>
            </a:r>
          </a:p>
          <a:p>
            <a:pPr algn="ctr">
              <a:lnSpc>
                <a:spcPts val="3718"/>
              </a:lnSpc>
            </a:pPr>
            <a:r>
              <a:rPr lang="en-US" sz="2796">
                <a:solidFill>
                  <a:srgbClr val="01003B"/>
                </a:solidFill>
                <a:latin typeface="Be Vietnam Ultra-Bold"/>
              </a:rPr>
              <a:t>: linear</a:t>
            </a:r>
          </a:p>
        </p:txBody>
      </p:sp>
      <p:pic>
        <p:nvPicPr>
          <p:cNvPr name="Picture 16" id="16"/>
          <p:cNvPicPr>
            <a:picLocks noChangeAspect="true"/>
          </p:cNvPicPr>
          <p:nvPr/>
        </p:nvPicPr>
        <p:blipFill>
          <a:blip r:embed="rId8"/>
          <a:stretch>
            <a:fillRect/>
          </a:stretch>
        </p:blipFill>
        <p:spPr>
          <a:xfrm rot="0">
            <a:off x="14270812" y="5244249"/>
            <a:ext cx="4040896" cy="2357189"/>
          </a:xfrm>
          <a:prstGeom prst="rect">
            <a:avLst/>
          </a:prstGeom>
        </p:spPr>
      </p:pic>
      <p:sp>
        <p:nvSpPr>
          <p:cNvPr name="TextBox 17" id="17"/>
          <p:cNvSpPr txBox="true"/>
          <p:nvPr/>
        </p:nvSpPr>
        <p:spPr>
          <a:xfrm rot="0">
            <a:off x="14451036" y="7557157"/>
            <a:ext cx="3680447" cy="458662"/>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ANN</a:t>
            </a:r>
          </a:p>
        </p:txBody>
      </p:sp>
      <p:sp>
        <p:nvSpPr>
          <p:cNvPr name="TextBox 18" id="18"/>
          <p:cNvSpPr txBox="true"/>
          <p:nvPr/>
        </p:nvSpPr>
        <p:spPr>
          <a:xfrm rot="0">
            <a:off x="6282626" y="7557157"/>
            <a:ext cx="3613915" cy="925387"/>
          </a:xfrm>
          <a:prstGeom prst="rect">
            <a:avLst/>
          </a:prstGeom>
        </p:spPr>
        <p:txBody>
          <a:bodyPr anchor="t" rtlCol="false" tIns="0" lIns="0" bIns="0" rIns="0">
            <a:spAutoFit/>
          </a:bodyPr>
          <a:lstStyle/>
          <a:p>
            <a:pPr algn="ctr">
              <a:lnSpc>
                <a:spcPts val="3718"/>
              </a:lnSpc>
            </a:pPr>
            <a:r>
              <a:rPr lang="en-US" sz="2796">
                <a:solidFill>
                  <a:srgbClr val="01003B"/>
                </a:solidFill>
                <a:latin typeface="Be Vietnam Ultra-Bold"/>
              </a:rPr>
              <a:t>SVM with kernels: RBF</a:t>
            </a:r>
          </a:p>
        </p:txBody>
      </p:sp>
      <p:sp>
        <p:nvSpPr>
          <p:cNvPr name="Freeform 19" id="19"/>
          <p:cNvSpPr/>
          <p:nvPr/>
        </p:nvSpPr>
        <p:spPr>
          <a:xfrm flipH="false" flipV="false" rot="0">
            <a:off x="3984215" y="1028700"/>
            <a:ext cx="1245872" cy="1401288"/>
          </a:xfrm>
          <a:custGeom>
            <a:avLst/>
            <a:gdLst/>
            <a:ahLst/>
            <a:cxnLst/>
            <a:rect r="r" b="b" t="t" l="l"/>
            <a:pathLst>
              <a:path h="1401288" w="1245872">
                <a:moveTo>
                  <a:pt x="0" y="0"/>
                </a:moveTo>
                <a:lnTo>
                  <a:pt x="1245872" y="0"/>
                </a:lnTo>
                <a:lnTo>
                  <a:pt x="1245872" y="1401288"/>
                </a:lnTo>
                <a:lnTo>
                  <a:pt x="0" y="140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4607151" y="2588417"/>
            <a:ext cx="1207287" cy="1207287"/>
          </a:xfrm>
          <a:custGeom>
            <a:avLst/>
            <a:gdLst/>
            <a:ahLst/>
            <a:cxnLst/>
            <a:rect r="r" b="b" t="t" l="l"/>
            <a:pathLst>
              <a:path h="1207287" w="1207287">
                <a:moveTo>
                  <a:pt x="0" y="0"/>
                </a:moveTo>
                <a:lnTo>
                  <a:pt x="1207287" y="0"/>
                </a:lnTo>
                <a:lnTo>
                  <a:pt x="1207287" y="1207287"/>
                </a:lnTo>
                <a:lnTo>
                  <a:pt x="0" y="12072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DAGC9BCow6A</dc:identifier>
  <dcterms:modified xsi:type="dcterms:W3CDTF">2011-08-01T06:04:30Z</dcterms:modified>
  <cp:revision>1</cp:revision>
  <dc:title>facial</dc:title>
</cp:coreProperties>
</file>